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650" r:id="rId1"/>
  </p:sldMasterIdLst>
  <p:notesMasterIdLst>
    <p:notesMasterId r:id="rId20"/>
  </p:notesMasterIdLst>
  <p:handoutMasterIdLst>
    <p:handoutMasterId r:id="rId21"/>
  </p:handoutMasterIdLst>
  <p:sldIdLst>
    <p:sldId id="2138" r:id="rId2"/>
    <p:sldId id="276" r:id="rId3"/>
    <p:sldId id="2179" r:id="rId4"/>
    <p:sldId id="2390" r:id="rId5"/>
    <p:sldId id="2391" r:id="rId6"/>
    <p:sldId id="2397" r:id="rId7"/>
    <p:sldId id="2398" r:id="rId8"/>
    <p:sldId id="2393" r:id="rId9"/>
    <p:sldId id="2399" r:id="rId10"/>
    <p:sldId id="2401" r:id="rId11"/>
    <p:sldId id="2402" r:id="rId12"/>
    <p:sldId id="2394" r:id="rId13"/>
    <p:sldId id="2395" r:id="rId14"/>
    <p:sldId id="2396" r:id="rId15"/>
    <p:sldId id="2403" r:id="rId16"/>
    <p:sldId id="2404" r:id="rId17"/>
    <p:sldId id="2408" r:id="rId18"/>
    <p:sldId id="2349" r:id="rId19"/>
  </p:sldIdLst>
  <p:sldSz cx="9906000" cy="6858000" type="A4"/>
  <p:notesSz cx="10234613" cy="710406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272C1678-7B32-4EA2-97A5-93966C1ADC16}">
          <p14:sldIdLst>
            <p14:sldId id="2138"/>
            <p14:sldId id="276"/>
            <p14:sldId id="2179"/>
            <p14:sldId id="2390"/>
            <p14:sldId id="2391"/>
            <p14:sldId id="2397"/>
            <p14:sldId id="2398"/>
            <p14:sldId id="2393"/>
            <p14:sldId id="2399"/>
            <p14:sldId id="2401"/>
            <p14:sldId id="2402"/>
            <p14:sldId id="2394"/>
            <p14:sldId id="2395"/>
            <p14:sldId id="2396"/>
            <p14:sldId id="2403"/>
            <p14:sldId id="2404"/>
            <p14:sldId id="2408"/>
            <p14:sldId id="2349"/>
          </p14:sldIdLst>
        </p14:section>
      </p14:sectionLst>
    </p:ext>
    <p:ext uri="{EFAFB233-063F-42B5-8137-9DF3F51BA10A}">
      <p15:sldGuideLst xmlns:p15="http://schemas.microsoft.com/office/powerpoint/2012/main">
        <p15:guide id="2" pos="3301" userDrawn="1">
          <p15:clr>
            <a:srgbClr val="A4A3A4"/>
          </p15:clr>
        </p15:guide>
        <p15:guide id="3" orient="horz" pos="4020" userDrawn="1">
          <p15:clr>
            <a:srgbClr val="A4A3A4"/>
          </p15:clr>
        </p15:guide>
        <p15:guide id="4" pos="3029" userDrawn="1">
          <p15:clr>
            <a:srgbClr val="A4A3A4"/>
          </p15:clr>
        </p15:guide>
        <p15:guide id="5" pos="5978" userDrawn="1">
          <p15:clr>
            <a:srgbClr val="A4A3A4"/>
          </p15:clr>
        </p15:guide>
        <p15:guide id="7" orient="horz" pos="595" userDrawn="1">
          <p15:clr>
            <a:srgbClr val="A4A3A4"/>
          </p15:clr>
        </p15:guide>
        <p15:guide id="10" orient="horz" pos="777" userDrawn="1">
          <p15:clr>
            <a:srgbClr val="A4A3A4"/>
          </p15:clr>
        </p15:guide>
        <p15:guide id="12" orient="horz" pos="323" userDrawn="1">
          <p15:clr>
            <a:srgbClr val="A4A3A4"/>
          </p15:clr>
        </p15:guide>
        <p15:guide id="13" pos="3120" userDrawn="1">
          <p15:clr>
            <a:srgbClr val="A4A3A4"/>
          </p15:clr>
        </p15:guide>
        <p15:guide id="14" pos="535" userDrawn="1">
          <p15:clr>
            <a:srgbClr val="A4A3A4"/>
          </p15:clr>
        </p15:guide>
        <p15:guide id="15" pos="444" userDrawn="1">
          <p15:clr>
            <a:srgbClr val="A4A3A4"/>
          </p15:clr>
        </p15:guide>
        <p15:guide id="16" pos="4640" userDrawn="1">
          <p15:clr>
            <a:srgbClr val="A4A3A4"/>
          </p15:clr>
        </p15:guide>
        <p15:guide id="17" orient="horz" pos="1275" userDrawn="1">
          <p15:clr>
            <a:srgbClr val="A4A3A4"/>
          </p15:clr>
        </p15:guide>
        <p15:guide id="18" pos="1782" userDrawn="1">
          <p15:clr>
            <a:srgbClr val="A4A3A4"/>
          </p15:clr>
        </p15:guide>
        <p15:guide id="19" pos="3392" userDrawn="1">
          <p15:clr>
            <a:srgbClr val="A4A3A4"/>
          </p15:clr>
        </p15:guide>
        <p15:guide id="20" pos="588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HIN" initials="S" lastIdx="2" clrIdx="0">
    <p:extLst>
      <p:ext uri="{19B8F6BF-5375-455C-9EA6-DF929625EA0E}">
        <p15:presenceInfo xmlns:p15="http://schemas.microsoft.com/office/powerpoint/2012/main" userId="SHIN" providerId="None"/>
      </p:ext>
    </p:extLst>
  </p:cmAuthor>
  <p:cmAuthor id="2" name="STTwo" initials="S" lastIdx="1" clrIdx="1">
    <p:extLst>
      <p:ext uri="{19B8F6BF-5375-455C-9EA6-DF929625EA0E}">
        <p15:presenceInfo xmlns:p15="http://schemas.microsoft.com/office/powerpoint/2012/main" userId="db07610b47109f6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0BB46"/>
    <a:srgbClr val="F5812A"/>
    <a:srgbClr val="DEEBF7"/>
    <a:srgbClr val="C5E0B4"/>
    <a:srgbClr val="8EC26A"/>
    <a:srgbClr val="47465D"/>
    <a:srgbClr val="F2F2F2"/>
    <a:srgbClr val="548235"/>
    <a:srgbClr val="F46F0C"/>
    <a:srgbClr val="1460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794" autoAdjust="0"/>
    <p:restoredTop sz="70726" autoAdjust="0"/>
  </p:normalViewPr>
  <p:slideViewPr>
    <p:cSldViewPr snapToGrid="0">
      <p:cViewPr varScale="1">
        <p:scale>
          <a:sx n="118" d="100"/>
          <a:sy n="118" d="100"/>
        </p:scale>
        <p:origin x="342" y="102"/>
      </p:cViewPr>
      <p:guideLst>
        <p:guide pos="3301"/>
        <p:guide orient="horz" pos="4020"/>
        <p:guide pos="3029"/>
        <p:guide pos="5978"/>
        <p:guide orient="horz" pos="595"/>
        <p:guide orient="horz" pos="777"/>
        <p:guide orient="horz" pos="323"/>
        <p:guide pos="3120"/>
        <p:guide pos="535"/>
        <p:guide pos="444"/>
        <p:guide pos="4640"/>
        <p:guide orient="horz" pos="1275"/>
        <p:guide pos="1782"/>
        <p:guide pos="3392"/>
        <p:guide pos="5887"/>
      </p:guideLst>
    </p:cSldViewPr>
  </p:slideViewPr>
  <p:notesTextViewPr>
    <p:cViewPr>
      <p:scale>
        <a:sx n="400" d="100"/>
        <a:sy n="400" d="100"/>
      </p:scale>
      <p:origin x="0" y="0"/>
    </p:cViewPr>
  </p:notesTextViewPr>
  <p:sorterViewPr>
    <p:cViewPr>
      <p:scale>
        <a:sx n="100" d="100"/>
        <a:sy n="100" d="100"/>
      </p:scale>
      <p:origin x="0" y="-14568"/>
    </p:cViewPr>
  </p:sorterViewPr>
  <p:notesViewPr>
    <p:cSldViewPr snapToGrid="0">
      <p:cViewPr varScale="1">
        <p:scale>
          <a:sx n="111" d="100"/>
          <a:sy n="111" d="100"/>
        </p:scale>
        <p:origin x="2154" y="11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BDEBDF51-247B-4538-934E-B0F354DD223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1" y="0"/>
            <a:ext cx="4435475" cy="355839"/>
          </a:xfrm>
          <a:prstGeom prst="rect">
            <a:avLst/>
          </a:prstGeom>
        </p:spPr>
        <p:txBody>
          <a:bodyPr vert="horz" lIns="91453" tIns="45726" rIns="91453" bIns="45726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F8C792D-A32A-43FC-AABD-3DDA6F75BE4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797550" y="0"/>
            <a:ext cx="4435475" cy="355839"/>
          </a:xfrm>
          <a:prstGeom prst="rect">
            <a:avLst/>
          </a:prstGeom>
        </p:spPr>
        <p:txBody>
          <a:bodyPr vert="horz" lIns="91453" tIns="45726" rIns="91453" bIns="45726" rtlCol="0"/>
          <a:lstStyle>
            <a:lvl1pPr algn="r">
              <a:defRPr sz="1200"/>
            </a:lvl1pPr>
          </a:lstStyle>
          <a:p>
            <a:fld id="{3CF0E62D-627C-4E4F-9984-C30F1F753503}" type="datetimeFigureOut">
              <a:rPr lang="ko-KR" altLang="en-US" smtClean="0"/>
              <a:t>2024-06-04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85BCB2D-2F85-423D-BE14-FFA13AB9E6A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1" y="6748225"/>
            <a:ext cx="4435475" cy="355839"/>
          </a:xfrm>
          <a:prstGeom prst="rect">
            <a:avLst/>
          </a:prstGeom>
        </p:spPr>
        <p:txBody>
          <a:bodyPr vert="horz" lIns="91453" tIns="45726" rIns="91453" bIns="45726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E99E809-86BE-4770-8714-FE50EF38DF8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797550" y="6748225"/>
            <a:ext cx="4435475" cy="355839"/>
          </a:xfrm>
          <a:prstGeom prst="rect">
            <a:avLst/>
          </a:prstGeom>
        </p:spPr>
        <p:txBody>
          <a:bodyPr vert="horz" lIns="91453" tIns="45726" rIns="91453" bIns="45726" rtlCol="0" anchor="b"/>
          <a:lstStyle>
            <a:lvl1pPr algn="r">
              <a:defRPr sz="1200"/>
            </a:lvl1pPr>
          </a:lstStyle>
          <a:p>
            <a:fld id="{7EA601C2-C7D9-4A1F-9893-6BA071BADA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425648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434783" cy="356518"/>
          </a:xfrm>
          <a:prstGeom prst="rect">
            <a:avLst/>
          </a:prstGeom>
        </p:spPr>
        <p:txBody>
          <a:bodyPr vert="horz" lIns="94003" tIns="47003" rIns="94003" bIns="47003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796583" y="0"/>
            <a:ext cx="4436407" cy="356518"/>
          </a:xfrm>
          <a:prstGeom prst="rect">
            <a:avLst/>
          </a:prstGeom>
        </p:spPr>
        <p:txBody>
          <a:bodyPr vert="horz" lIns="94003" tIns="47003" rIns="94003" bIns="47003" rtlCol="0"/>
          <a:lstStyle>
            <a:lvl1pPr algn="r">
              <a:defRPr sz="1200"/>
            </a:lvl1pPr>
          </a:lstStyle>
          <a:p>
            <a:fld id="{8FDAA020-9232-41C6-A990-906A534AB87B}" type="datetimeFigureOut">
              <a:rPr lang="ko-KR" altLang="en-US" smtClean="0"/>
              <a:t>2024-06-04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389313" y="890588"/>
            <a:ext cx="3455987" cy="23939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003" tIns="47003" rIns="94003" bIns="47003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3787" y="3418955"/>
            <a:ext cx="8187040" cy="2797923"/>
          </a:xfrm>
          <a:prstGeom prst="rect">
            <a:avLst/>
          </a:prstGeom>
        </p:spPr>
        <p:txBody>
          <a:bodyPr vert="horz" lIns="94003" tIns="47003" rIns="94003" bIns="47003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1" y="6747547"/>
            <a:ext cx="4434783" cy="356517"/>
          </a:xfrm>
          <a:prstGeom prst="rect">
            <a:avLst/>
          </a:prstGeom>
        </p:spPr>
        <p:txBody>
          <a:bodyPr vert="horz" lIns="94003" tIns="47003" rIns="94003" bIns="47003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796583" y="6747547"/>
            <a:ext cx="4436407" cy="356517"/>
          </a:xfrm>
          <a:prstGeom prst="rect">
            <a:avLst/>
          </a:prstGeom>
        </p:spPr>
        <p:txBody>
          <a:bodyPr vert="horz" lIns="94003" tIns="47003" rIns="94003" bIns="47003" rtlCol="0" anchor="b"/>
          <a:lstStyle>
            <a:lvl1pPr algn="r">
              <a:defRPr sz="1200"/>
            </a:lvl1pPr>
          </a:lstStyle>
          <a:p>
            <a:fld id="{775780E7-F0E0-45EE-B87A-14B8BC9CA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19046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5780E7-F0E0-45EE-B87A-14B8BC9CA58A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35397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377148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1E8938-9289-49A8-AF1F-4ED781EF99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8" y="365125"/>
            <a:ext cx="8543925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4" name="슬라이드 번호 개체 틀 2">
            <a:extLst>
              <a:ext uri="{FF2B5EF4-FFF2-40B4-BE49-F238E27FC236}">
                <a16:creationId xmlns:a16="http://schemas.microsoft.com/office/drawing/2014/main" id="{D5843C59-33D3-40EA-9F08-7537612097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838575" y="6484505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00F29F-7A1F-4AC9-9B77-9D33D63E1461}" type="slidenum">
              <a:rPr lang="ko-KR" altLang="en-US" smtClean="0"/>
              <a:pPr/>
              <a:t>‹#›</a:t>
            </a:fld>
            <a:r>
              <a:rPr lang="en-US" altLang="ko-KR"/>
              <a:t>page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35837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521C3A1-A305-4C7A-A231-80FED68FD36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700752" cy="6858000"/>
          </a:xfrm>
          <a:prstGeom prst="rect">
            <a:avLst/>
          </a:prstGeom>
        </p:spPr>
      </p:pic>
      <p:sp>
        <p:nvSpPr>
          <p:cNvPr id="2" name="슬라이드 번호 개체 틀 2">
            <a:extLst>
              <a:ext uri="{FF2B5EF4-FFF2-40B4-BE49-F238E27FC236}">
                <a16:creationId xmlns:a16="http://schemas.microsoft.com/office/drawing/2014/main" id="{1DFC566B-5DD7-4C94-9A3E-B2CDB198FB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983355" y="6421005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00F29F-7A1F-4AC9-9B77-9D33D63E1461}" type="slidenum">
              <a:rPr lang="ko-KR" altLang="en-US" smtClean="0"/>
              <a:pPr/>
              <a:t>‹#›</a:t>
            </a:fld>
            <a:r>
              <a:rPr lang="en-US" altLang="ko-KR"/>
              <a:t>page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1525C52-1B0B-412C-87A2-9131321814D5}"/>
              </a:ext>
            </a:extLst>
          </p:cNvPr>
          <p:cNvSpPr/>
          <p:nvPr userDrawn="1"/>
        </p:nvSpPr>
        <p:spPr>
          <a:xfrm>
            <a:off x="9318567" y="681644"/>
            <a:ext cx="281042" cy="27473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54FC42C-802B-4C78-9115-3D1A8C7A930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0" y="6462803"/>
            <a:ext cx="1755775" cy="257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5022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211" userDrawn="1">
          <p15:clr>
            <a:srgbClr val="FBAE40"/>
          </p15:clr>
        </p15:guide>
        <p15:guide id="3" orient="horz" pos="4269" userDrawn="1">
          <p15:clr>
            <a:srgbClr val="FBAE40"/>
          </p15:clr>
        </p15:guide>
        <p15:guide id="4" pos="6046" userDrawn="1">
          <p15:clr>
            <a:srgbClr val="FBAE40"/>
          </p15:clr>
        </p15:guide>
        <p15:guide id="5" pos="194" userDrawn="1">
          <p15:clr>
            <a:srgbClr val="FBAE40"/>
          </p15:clr>
        </p15:guide>
        <p15:guide id="6" orient="horz" pos="4088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D3447E0-C7F6-45DC-97AC-0AB8AC6575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838575" y="6356350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00F29F-7A1F-4AC9-9B77-9D33D63E1461}" type="slidenum">
              <a:rPr lang="ko-KR" altLang="en-US" smtClean="0"/>
              <a:pPr/>
              <a:t>‹#›</a:t>
            </a:fld>
            <a:r>
              <a:rPr lang="en-US" altLang="ko-KR" dirty="0"/>
              <a:t>page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970251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7" r:id="rId2"/>
    <p:sldLayoutId id="2147483666" r:id="rId3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0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eup178/bird" TargetMode="External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367111A-C319-46E7-9828-E66CAC2F95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CEE34C7-439C-4D7E-9251-B1055FABADD2}"/>
              </a:ext>
            </a:extLst>
          </p:cNvPr>
          <p:cNvSpPr/>
          <p:nvPr/>
        </p:nvSpPr>
        <p:spPr>
          <a:xfrm>
            <a:off x="276837" y="578840"/>
            <a:ext cx="3103926" cy="2936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5B84E68-B5AB-440F-B8AF-00C8C458FED3}"/>
              </a:ext>
            </a:extLst>
          </p:cNvPr>
          <p:cNvSpPr/>
          <p:nvPr/>
        </p:nvSpPr>
        <p:spPr>
          <a:xfrm>
            <a:off x="5395270" y="6050722"/>
            <a:ext cx="4066229" cy="3670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489FE41-41FC-B65F-0680-CA71F72A8633}"/>
              </a:ext>
            </a:extLst>
          </p:cNvPr>
          <p:cNvSpPr/>
          <p:nvPr/>
        </p:nvSpPr>
        <p:spPr>
          <a:xfrm>
            <a:off x="130147" y="135542"/>
            <a:ext cx="9645706" cy="65869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9D071899-0390-B978-00D0-EB7EB6F711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025" y="1211783"/>
            <a:ext cx="3950936" cy="395093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5063919-A984-8A80-1C83-11963A8E2DCE}"/>
              </a:ext>
            </a:extLst>
          </p:cNvPr>
          <p:cNvSpPr txBox="1"/>
          <p:nvPr/>
        </p:nvSpPr>
        <p:spPr>
          <a:xfrm>
            <a:off x="4822853" y="2382226"/>
            <a:ext cx="495300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4000" b="1" spc="-90" dirty="0">
                <a:solidFill>
                  <a:srgbClr val="F5812A"/>
                </a:solidFill>
                <a:ea typeface="비트로 코어 TTF"/>
              </a:rPr>
              <a:t>미래 고령인구 예상과 복지시설 개수 </a:t>
            </a:r>
            <a:endParaRPr lang="en-US" altLang="ko-KR" sz="4000" b="1" spc="-90" dirty="0">
              <a:solidFill>
                <a:srgbClr val="F5812A"/>
              </a:solidFill>
              <a:ea typeface="비트로 코어 TTF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661105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10BA585-80A2-4F4E-1378-E4D6CA3BAA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sp>
        <p:nvSpPr>
          <p:cNvPr id="4" name="제목 개체 틀 29">
            <a:extLst>
              <a:ext uri="{FF2B5EF4-FFF2-40B4-BE49-F238E27FC236}">
                <a16:creationId xmlns:a16="http://schemas.microsoft.com/office/drawing/2014/main" id="{96CDF93C-848B-34F6-35A2-CDE5C6EFE2C0}"/>
              </a:ext>
            </a:extLst>
          </p:cNvPr>
          <p:cNvSpPr txBox="1">
            <a:spLocks/>
          </p:cNvSpPr>
          <p:nvPr/>
        </p:nvSpPr>
        <p:spPr>
          <a:xfrm>
            <a:off x="688975" y="809912"/>
            <a:ext cx="3630290" cy="27882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ko-KR" altLang="en-US" sz="2000" b="1" kern="0" spc="-80" dirty="0">
                <a:ln>
                  <a:solidFill>
                    <a:schemeClr val="accent4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004D8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2400" dirty="0">
                <a:solidFill>
                  <a:srgbClr val="F5812A"/>
                </a:solidFill>
                <a:latin typeface="비트로 코어 TTF" pitchFamily="2" charset="-127"/>
                <a:ea typeface="비트로 코어 TTF" pitchFamily="2" charset="-127"/>
              </a:rPr>
              <a:t>02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비트로 코어 TTF" pitchFamily="2" charset="-127"/>
                <a:ea typeface="비트로 코어 TTF" pitchFamily="2" charset="-127"/>
              </a:rPr>
              <a:t> </a:t>
            </a:r>
            <a:r>
              <a:rPr lang="ko-KR" altLang="en-US" sz="2400" dirty="0">
                <a:solidFill>
                  <a:srgbClr val="60BB46"/>
                </a:solidFill>
                <a:latin typeface="비트로 코어 TTF" pitchFamily="2" charset="-127"/>
                <a:ea typeface="비트로 코어 TTF" pitchFamily="2" charset="-127"/>
              </a:rPr>
              <a:t>데이터 </a:t>
            </a:r>
            <a:r>
              <a:rPr lang="ko-KR" altLang="en-US" sz="2400" dirty="0" err="1">
                <a:solidFill>
                  <a:srgbClr val="60BB46"/>
                </a:solidFill>
                <a:latin typeface="비트로 코어 TTF" pitchFamily="2" charset="-127"/>
                <a:ea typeface="비트로 코어 TTF" pitchFamily="2" charset="-127"/>
              </a:rPr>
              <a:t>전처리</a:t>
            </a:r>
            <a:endParaRPr lang="ko-KR" altLang="en-US" sz="2400" dirty="0">
              <a:solidFill>
                <a:srgbClr val="60BB46"/>
              </a:solidFill>
              <a:latin typeface="비트로 코어 TTF" pitchFamily="2" charset="-127"/>
              <a:ea typeface="비트로 코어 TTF" pitchFamily="2" charset="-127"/>
            </a:endParaRPr>
          </a:p>
        </p:txBody>
      </p:sp>
      <p:sp>
        <p:nvSpPr>
          <p:cNvPr id="5" name="제목 개체 틀 29">
            <a:extLst>
              <a:ext uri="{FF2B5EF4-FFF2-40B4-BE49-F238E27FC236}">
                <a16:creationId xmlns:a16="http://schemas.microsoft.com/office/drawing/2014/main" id="{1FA29707-11F6-D7F2-FF09-DE2BAF737DA4}"/>
              </a:ext>
            </a:extLst>
          </p:cNvPr>
          <p:cNvSpPr txBox="1">
            <a:spLocks/>
          </p:cNvSpPr>
          <p:nvPr/>
        </p:nvSpPr>
        <p:spPr>
          <a:xfrm>
            <a:off x="4503419" y="861227"/>
            <a:ext cx="5094605" cy="17619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ko-KR" altLang="en-US" sz="2000" b="1" kern="0" spc="-80" dirty="0">
                <a:ln>
                  <a:solidFill>
                    <a:schemeClr val="accent4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004D8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defRPr>
            </a:lvl1pPr>
          </a:lstStyle>
          <a:p>
            <a:pPr defTabSz="457187"/>
            <a:r>
              <a:rPr lang="en-US" altLang="ko-KR" sz="1600" spc="0" dirty="0">
                <a:solidFill>
                  <a:srgbClr val="60BB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2) </a:t>
            </a:r>
            <a:r>
              <a:rPr lang="ko-KR" altLang="en-US" sz="1600" spc="0" dirty="0">
                <a:solidFill>
                  <a:srgbClr val="60BB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변수 수정</a:t>
            </a:r>
          </a:p>
        </p:txBody>
      </p:sp>
      <p:sp>
        <p:nvSpPr>
          <p:cNvPr id="6" name="제목 개체 틀 29">
            <a:extLst>
              <a:ext uri="{FF2B5EF4-FFF2-40B4-BE49-F238E27FC236}">
                <a16:creationId xmlns:a16="http://schemas.microsoft.com/office/drawing/2014/main" id="{3F5633BB-57DD-C31A-1621-BFB94288C705}"/>
              </a:ext>
            </a:extLst>
          </p:cNvPr>
          <p:cNvSpPr txBox="1">
            <a:spLocks/>
          </p:cNvSpPr>
          <p:nvPr/>
        </p:nvSpPr>
        <p:spPr>
          <a:xfrm>
            <a:off x="7624761" y="333396"/>
            <a:ext cx="1973264" cy="17619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ko-KR" altLang="en-US" sz="2000" b="1" kern="0" spc="-80" dirty="0">
                <a:ln>
                  <a:solidFill>
                    <a:schemeClr val="accent4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004D8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defRPr>
            </a:lvl1pPr>
          </a:lstStyle>
          <a:p>
            <a:pPr defTabSz="457187"/>
            <a:r>
              <a:rPr lang="en-US" altLang="ko-KR" sz="1500" spc="0" dirty="0">
                <a:solidFill>
                  <a:srgbClr val="6B6B6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Ⅱ. </a:t>
            </a:r>
            <a:r>
              <a:rPr lang="ko-KR" altLang="en-US" sz="1500" spc="0" dirty="0">
                <a:solidFill>
                  <a:srgbClr val="6B6B6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 </a:t>
            </a:r>
            <a:r>
              <a:rPr lang="ko-KR" altLang="en-US" sz="1500" spc="0" dirty="0" err="1">
                <a:solidFill>
                  <a:srgbClr val="6B6B6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전처리</a:t>
            </a:r>
            <a:endParaRPr lang="ko-KR" altLang="en-US" sz="1500" spc="0" dirty="0">
              <a:solidFill>
                <a:srgbClr val="6B6B6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226F452-E3FC-DC39-C20D-11773CE71424}"/>
              </a:ext>
            </a:extLst>
          </p:cNvPr>
          <p:cNvSpPr/>
          <p:nvPr/>
        </p:nvSpPr>
        <p:spPr>
          <a:xfrm>
            <a:off x="704849" y="1252538"/>
            <a:ext cx="8785225" cy="7853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0-14 </a:t>
            </a:r>
            <a:r>
              <a:rPr lang="ko-KR" altLang="en-US" sz="14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accent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유소년</a:t>
            </a:r>
            <a:r>
              <a:rPr lang="en-US" altLang="ko-KR" sz="14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en-US" altLang="ko-KR" sz="14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" panose="020B0600000101010101" pitchFamily="50" charset="-127"/>
              </a:rPr>
              <a:t>15-64 </a:t>
            </a:r>
            <a:r>
              <a:rPr lang="ko-KR" altLang="en-US" sz="14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accent2"/>
                </a:solidFill>
                <a:latin typeface="나눔스퀘어 ExtraBold" panose="020B0600000101010101" pitchFamily="50" charset="-127"/>
                <a:ea typeface="나눔스퀘어" panose="020B0600000101010101" pitchFamily="50" charset="-127"/>
              </a:rPr>
              <a:t>생산연령</a:t>
            </a:r>
            <a:r>
              <a:rPr lang="en-US" altLang="ko-KR" sz="14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" panose="020B0600000101010101" pitchFamily="50" charset="-127"/>
              </a:rPr>
              <a:t>, 64</a:t>
            </a:r>
            <a:r>
              <a:rPr lang="ko-KR" altLang="en-US" sz="14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" panose="020B0600000101010101" pitchFamily="50" charset="-127"/>
              </a:rPr>
              <a:t>이상 </a:t>
            </a:r>
            <a:r>
              <a:rPr lang="ko-KR" altLang="en-US" sz="14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accent2"/>
                </a:solidFill>
                <a:latin typeface="나눔스퀘어 ExtraBold" panose="020B0600000101010101" pitchFamily="50" charset="-127"/>
                <a:ea typeface="나눔스퀘어" panose="020B0600000101010101" pitchFamily="50" charset="-127"/>
              </a:rPr>
              <a:t>고령인구</a:t>
            </a:r>
            <a:r>
              <a:rPr lang="ko-KR" altLang="en-US" sz="14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" panose="020B0600000101010101" pitchFamily="50" charset="-127"/>
              </a:rPr>
              <a:t> 으로 </a:t>
            </a:r>
            <a:r>
              <a:rPr lang="ko-KR" altLang="en-US" sz="14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accent2"/>
                </a:solidFill>
                <a:latin typeface="나눔스퀘어 ExtraBold" panose="020B0600000101010101" pitchFamily="50" charset="-127"/>
                <a:ea typeface="나눔스퀘어" panose="020B0600000101010101" pitchFamily="50" charset="-127"/>
              </a:rPr>
              <a:t>군집화</a:t>
            </a:r>
            <a:endParaRPr lang="ko-KR" altLang="en-US" sz="1400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accent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0FE06194-979B-E9AF-814A-B2C961010368}"/>
              </a:ext>
            </a:extLst>
          </p:cNvPr>
          <p:cNvCxnSpPr>
            <a:cxnSpLocks/>
          </p:cNvCxnSpPr>
          <p:nvPr/>
        </p:nvCxnSpPr>
        <p:spPr>
          <a:xfrm>
            <a:off x="704850" y="1252538"/>
            <a:ext cx="8785225" cy="0"/>
          </a:xfrm>
          <a:prstGeom prst="line">
            <a:avLst/>
          </a:prstGeom>
          <a:ln w="28575">
            <a:solidFill>
              <a:srgbClr val="60BB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FFDE4F8B-2274-2984-0D29-8B4F1800F542}"/>
              </a:ext>
            </a:extLst>
          </p:cNvPr>
          <p:cNvCxnSpPr>
            <a:cxnSpLocks/>
          </p:cNvCxnSpPr>
          <p:nvPr/>
        </p:nvCxnSpPr>
        <p:spPr>
          <a:xfrm>
            <a:off x="704850" y="2014537"/>
            <a:ext cx="8785225" cy="0"/>
          </a:xfrm>
          <a:prstGeom prst="line">
            <a:avLst/>
          </a:prstGeom>
          <a:ln w="12700">
            <a:solidFill>
              <a:srgbClr val="60BB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화살표: 아래쪽 32">
            <a:extLst>
              <a:ext uri="{FF2B5EF4-FFF2-40B4-BE49-F238E27FC236}">
                <a16:creationId xmlns:a16="http://schemas.microsoft.com/office/drawing/2014/main" id="{D315C8A7-EE0F-9DBA-4450-D425519A7620}"/>
              </a:ext>
            </a:extLst>
          </p:cNvPr>
          <p:cNvSpPr/>
          <p:nvPr/>
        </p:nvSpPr>
        <p:spPr>
          <a:xfrm rot="16200000">
            <a:off x="4589840" y="3737034"/>
            <a:ext cx="329938" cy="252400"/>
          </a:xfrm>
          <a:prstGeom prst="downArrow">
            <a:avLst/>
          </a:prstGeom>
          <a:solidFill>
            <a:srgbClr val="EC93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6" name="표 35">
            <a:extLst>
              <a:ext uri="{FF2B5EF4-FFF2-40B4-BE49-F238E27FC236}">
                <a16:creationId xmlns:a16="http://schemas.microsoft.com/office/drawing/2014/main" id="{7C07F5CA-7424-9D53-1DFB-49A1BFC0ED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1535368"/>
              </p:ext>
            </p:extLst>
          </p:nvPr>
        </p:nvGraphicFramePr>
        <p:xfrm>
          <a:off x="1625016" y="2692220"/>
          <a:ext cx="6511985" cy="18288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302397">
                  <a:extLst>
                    <a:ext uri="{9D8B030D-6E8A-4147-A177-3AD203B41FA5}">
                      <a16:colId xmlns:a16="http://schemas.microsoft.com/office/drawing/2014/main" val="2511667912"/>
                    </a:ext>
                  </a:extLst>
                </a:gridCol>
                <a:gridCol w="1302397">
                  <a:extLst>
                    <a:ext uri="{9D8B030D-6E8A-4147-A177-3AD203B41FA5}">
                      <a16:colId xmlns:a16="http://schemas.microsoft.com/office/drawing/2014/main" val="3339466139"/>
                    </a:ext>
                  </a:extLst>
                </a:gridCol>
                <a:gridCol w="1302397">
                  <a:extLst>
                    <a:ext uri="{9D8B030D-6E8A-4147-A177-3AD203B41FA5}">
                      <a16:colId xmlns:a16="http://schemas.microsoft.com/office/drawing/2014/main" val="631228551"/>
                    </a:ext>
                  </a:extLst>
                </a:gridCol>
                <a:gridCol w="1302397">
                  <a:extLst>
                    <a:ext uri="{9D8B030D-6E8A-4147-A177-3AD203B41FA5}">
                      <a16:colId xmlns:a16="http://schemas.microsoft.com/office/drawing/2014/main" val="928828072"/>
                    </a:ext>
                  </a:extLst>
                </a:gridCol>
                <a:gridCol w="1302397">
                  <a:extLst>
                    <a:ext uri="{9D8B030D-6E8A-4147-A177-3AD203B41FA5}">
                      <a16:colId xmlns:a16="http://schemas.microsoft.com/office/drawing/2014/main" val="902584664"/>
                    </a:ext>
                  </a:extLst>
                </a:gridCol>
              </a:tblGrid>
              <a:tr h="3047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성별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연령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1960</a:t>
                      </a:r>
                      <a:endParaRPr lang="ko-KR" altLang="en-US" sz="18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1961</a:t>
                      </a:r>
                      <a:endParaRPr lang="ko-KR" altLang="en-US" sz="18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….</a:t>
                      </a:r>
                      <a:endParaRPr lang="ko-KR" altLang="en-US" sz="18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3368619"/>
                  </a:ext>
                </a:extLst>
              </a:tr>
              <a:tr h="3047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전체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0-4</a:t>
                      </a:r>
                      <a:endParaRPr lang="ko-KR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4590812</a:t>
                      </a:r>
                      <a:endParaRPr lang="ko-KR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4729444</a:t>
                      </a:r>
                      <a:endParaRPr lang="ko-KR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1148281"/>
                  </a:ext>
                </a:extLst>
              </a:tr>
              <a:tr h="3047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전체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5-9</a:t>
                      </a:r>
                      <a:endParaRPr lang="ko-KR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3350533</a:t>
                      </a:r>
                      <a:endParaRPr lang="ko-KR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3600742</a:t>
                      </a:r>
                      <a:endParaRPr lang="ko-KR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3476039"/>
                  </a:ext>
                </a:extLst>
              </a:tr>
              <a:tr h="304706"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…………..</a:t>
                      </a:r>
                      <a:endParaRPr lang="ko-KR" altLang="en-US" sz="18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4288779"/>
                  </a:ext>
                </a:extLst>
              </a:tr>
              <a:tr h="30713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전체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100</a:t>
                      </a:r>
                      <a:r>
                        <a:rPr lang="ko-KR" altLang="en-US" sz="1800" dirty="0"/>
                        <a:t>이상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0</a:t>
                      </a:r>
                      <a:endParaRPr lang="ko-KR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0</a:t>
                      </a:r>
                      <a:endParaRPr lang="ko-KR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5543774"/>
                  </a:ext>
                </a:extLst>
              </a:tr>
            </a:tbl>
          </a:graphicData>
        </a:graphic>
      </p:graphicFrame>
      <p:graphicFrame>
        <p:nvGraphicFramePr>
          <p:cNvPr id="38" name="표 37">
            <a:extLst>
              <a:ext uri="{FF2B5EF4-FFF2-40B4-BE49-F238E27FC236}">
                <a16:creationId xmlns:a16="http://schemas.microsoft.com/office/drawing/2014/main" id="{F8126AE2-4570-BAE6-78BE-F76D7825AE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6514347"/>
              </p:ext>
            </p:extLst>
          </p:nvPr>
        </p:nvGraphicFramePr>
        <p:xfrm>
          <a:off x="1561435" y="5047609"/>
          <a:ext cx="6604000" cy="14833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320800">
                  <a:extLst>
                    <a:ext uri="{9D8B030D-6E8A-4147-A177-3AD203B41FA5}">
                      <a16:colId xmlns:a16="http://schemas.microsoft.com/office/drawing/2014/main" val="3979319263"/>
                    </a:ext>
                  </a:extLst>
                </a:gridCol>
                <a:gridCol w="1320800">
                  <a:extLst>
                    <a:ext uri="{9D8B030D-6E8A-4147-A177-3AD203B41FA5}">
                      <a16:colId xmlns:a16="http://schemas.microsoft.com/office/drawing/2014/main" val="1966575572"/>
                    </a:ext>
                  </a:extLst>
                </a:gridCol>
                <a:gridCol w="1320800">
                  <a:extLst>
                    <a:ext uri="{9D8B030D-6E8A-4147-A177-3AD203B41FA5}">
                      <a16:colId xmlns:a16="http://schemas.microsoft.com/office/drawing/2014/main" val="1702007211"/>
                    </a:ext>
                  </a:extLst>
                </a:gridCol>
                <a:gridCol w="1320800">
                  <a:extLst>
                    <a:ext uri="{9D8B030D-6E8A-4147-A177-3AD203B41FA5}">
                      <a16:colId xmlns:a16="http://schemas.microsoft.com/office/drawing/2014/main" val="1635164599"/>
                    </a:ext>
                  </a:extLst>
                </a:gridCol>
                <a:gridCol w="1320800">
                  <a:extLst>
                    <a:ext uri="{9D8B030D-6E8A-4147-A177-3AD203B41FA5}">
                      <a16:colId xmlns:a16="http://schemas.microsoft.com/office/drawing/2014/main" val="38231752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성별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연령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1960</a:t>
                      </a:r>
                      <a:endParaRPr lang="ko-KR" alt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1961</a:t>
                      </a:r>
                      <a:endParaRPr lang="ko-KR" alt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….</a:t>
                      </a:r>
                      <a:endParaRPr lang="ko-KR" alt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39317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전체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유소년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1058783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11065019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….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66093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전체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생산연령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13698341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13949773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….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3856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전체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고령인구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667268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685487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….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7858945"/>
                  </a:ext>
                </a:extLst>
              </a:tr>
            </a:tbl>
          </a:graphicData>
        </a:graphic>
      </p:graphicFrame>
      <p:sp>
        <p:nvSpPr>
          <p:cNvPr id="11" name="오각형 4">
            <a:extLst>
              <a:ext uri="{FF2B5EF4-FFF2-40B4-BE49-F238E27FC236}">
                <a16:creationId xmlns:a16="http://schemas.microsoft.com/office/drawing/2014/main" id="{FB6D94AB-E014-037E-2BE3-8A4BD146FD75}"/>
              </a:ext>
            </a:extLst>
          </p:cNvPr>
          <p:cNvSpPr/>
          <p:nvPr/>
        </p:nvSpPr>
        <p:spPr>
          <a:xfrm>
            <a:off x="708028" y="2236874"/>
            <a:ext cx="8782046" cy="273473"/>
          </a:xfrm>
          <a:prstGeom prst="rect">
            <a:avLst/>
          </a:prstGeom>
          <a:solidFill>
            <a:srgbClr val="60BB46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>
              <a:defRPr/>
            </a:pPr>
            <a:r>
              <a:rPr kumimoji="1" lang="en-US" altLang="ko-KR" sz="1200" b="1" spc="-8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함초롬돋움" panose="020B0604000101010101" pitchFamily="50" charset="-127"/>
              </a:rPr>
              <a:t>IPA (Importance – Performance Analysis)</a:t>
            </a:r>
            <a:endParaRPr kumimoji="1" lang="ko-KR" altLang="en-US" sz="1200" b="1" spc="-80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2" name="화살표: 아래쪽 11">
            <a:extLst>
              <a:ext uri="{FF2B5EF4-FFF2-40B4-BE49-F238E27FC236}">
                <a16:creationId xmlns:a16="http://schemas.microsoft.com/office/drawing/2014/main" id="{103CBA1F-8EB6-BBAA-8A1E-6E722D91D765}"/>
              </a:ext>
            </a:extLst>
          </p:cNvPr>
          <p:cNvSpPr/>
          <p:nvPr/>
        </p:nvSpPr>
        <p:spPr>
          <a:xfrm>
            <a:off x="4623062" y="4702893"/>
            <a:ext cx="329938" cy="252400"/>
          </a:xfrm>
          <a:prstGeom prst="downArrow">
            <a:avLst/>
          </a:prstGeom>
          <a:solidFill>
            <a:srgbClr val="EC93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37383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C18356B-8F22-4B0D-B427-F2E18FA4B7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125976F9-1CF3-47F7-AC7D-B6BD628B2CAC}"/>
              </a:ext>
            </a:extLst>
          </p:cNvPr>
          <p:cNvSpPr/>
          <p:nvPr/>
        </p:nvSpPr>
        <p:spPr>
          <a:xfrm>
            <a:off x="5370352" y="3206691"/>
            <a:ext cx="3305262" cy="939567"/>
          </a:xfrm>
          <a:prstGeom prst="rect">
            <a:avLst/>
          </a:prstGeom>
          <a:solidFill>
            <a:srgbClr val="64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3800" dirty="0">
              <a:latin typeface="비트로 코어 TTF" pitchFamily="2" charset="-127"/>
              <a:ea typeface="비트로 코어 TTF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7783E88-9875-4FBF-A081-9A50B6363288}"/>
              </a:ext>
            </a:extLst>
          </p:cNvPr>
          <p:cNvSpPr/>
          <p:nvPr/>
        </p:nvSpPr>
        <p:spPr>
          <a:xfrm>
            <a:off x="5370352" y="3206692"/>
            <a:ext cx="3305262" cy="9395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3800" dirty="0">
                <a:latin typeface="비트로 코어 TTF" pitchFamily="2" charset="-127"/>
                <a:ea typeface="비트로 코어 TTF" pitchFamily="2" charset="-127"/>
              </a:rPr>
              <a:t>데이터 분석</a:t>
            </a:r>
          </a:p>
        </p:txBody>
      </p:sp>
    </p:spTree>
    <p:extLst>
      <p:ext uri="{BB962C8B-B14F-4D97-AF65-F5344CB8AC3E}">
        <p14:creationId xmlns:p14="http://schemas.microsoft.com/office/powerpoint/2010/main" val="36196440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10BA585-80A2-4F4E-1378-E4D6CA3BAA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sp>
        <p:nvSpPr>
          <p:cNvPr id="4" name="제목 개체 틀 29">
            <a:extLst>
              <a:ext uri="{FF2B5EF4-FFF2-40B4-BE49-F238E27FC236}">
                <a16:creationId xmlns:a16="http://schemas.microsoft.com/office/drawing/2014/main" id="{96CDF93C-848B-34F6-35A2-CDE5C6EFE2C0}"/>
              </a:ext>
            </a:extLst>
          </p:cNvPr>
          <p:cNvSpPr txBox="1">
            <a:spLocks/>
          </p:cNvSpPr>
          <p:nvPr/>
        </p:nvSpPr>
        <p:spPr>
          <a:xfrm>
            <a:off x="688975" y="809912"/>
            <a:ext cx="3630290" cy="27882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ko-KR" altLang="en-US" sz="2000" b="1" kern="0" spc="-80" dirty="0">
                <a:ln>
                  <a:solidFill>
                    <a:schemeClr val="accent4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004D8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2400" dirty="0">
                <a:solidFill>
                  <a:srgbClr val="F5812A"/>
                </a:solidFill>
                <a:latin typeface="비트로 코어 TTF" pitchFamily="2" charset="-127"/>
                <a:ea typeface="비트로 코어 TTF" pitchFamily="2" charset="-127"/>
              </a:rPr>
              <a:t>01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비트로 코어 TTF" pitchFamily="2" charset="-127"/>
                <a:ea typeface="비트로 코어 TTF" pitchFamily="2" charset="-127"/>
              </a:rPr>
              <a:t> </a:t>
            </a:r>
            <a:r>
              <a:rPr lang="en-US" altLang="ko-KR" sz="2400" dirty="0">
                <a:solidFill>
                  <a:schemeClr val="accent6"/>
                </a:solidFill>
                <a:latin typeface="비트로 코어 TTF" pitchFamily="2" charset="-127"/>
                <a:ea typeface="비트로 코어 TTF" pitchFamily="2" charset="-127"/>
              </a:rPr>
              <a:t>LSTM</a:t>
            </a:r>
            <a:endParaRPr lang="ko-KR" altLang="en-US" sz="2400" dirty="0">
              <a:solidFill>
                <a:schemeClr val="accent6"/>
              </a:solidFill>
              <a:latin typeface="비트로 코어 TTF" pitchFamily="2" charset="-127"/>
              <a:ea typeface="비트로 코어 TTF" pitchFamily="2" charset="-127"/>
            </a:endParaRPr>
          </a:p>
        </p:txBody>
      </p:sp>
      <p:sp>
        <p:nvSpPr>
          <p:cNvPr id="5" name="제목 개체 틀 29">
            <a:extLst>
              <a:ext uri="{FF2B5EF4-FFF2-40B4-BE49-F238E27FC236}">
                <a16:creationId xmlns:a16="http://schemas.microsoft.com/office/drawing/2014/main" id="{1FA29707-11F6-D7F2-FF09-DE2BAF737DA4}"/>
              </a:ext>
            </a:extLst>
          </p:cNvPr>
          <p:cNvSpPr txBox="1">
            <a:spLocks/>
          </p:cNvSpPr>
          <p:nvPr/>
        </p:nvSpPr>
        <p:spPr>
          <a:xfrm>
            <a:off x="4503419" y="861227"/>
            <a:ext cx="5094605" cy="17619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ko-KR" altLang="en-US" sz="2000" b="1" kern="0" spc="-80" dirty="0">
                <a:ln>
                  <a:solidFill>
                    <a:schemeClr val="accent4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004D8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defRPr>
            </a:lvl1pPr>
          </a:lstStyle>
          <a:p>
            <a:pPr defTabSz="457187"/>
            <a:r>
              <a:rPr lang="en-US" altLang="ko-KR" sz="1600" spc="0" dirty="0">
                <a:solidFill>
                  <a:srgbClr val="60BB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1) LSTM</a:t>
            </a:r>
            <a:r>
              <a:rPr lang="ko-KR" altLang="en-US" sz="1600" spc="0" dirty="0">
                <a:solidFill>
                  <a:srgbClr val="60BB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파라미터와 결과값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226F452-E3FC-DC39-C20D-11773CE71424}"/>
              </a:ext>
            </a:extLst>
          </p:cNvPr>
          <p:cNvSpPr/>
          <p:nvPr/>
        </p:nvSpPr>
        <p:spPr>
          <a:xfrm>
            <a:off x="704849" y="1252538"/>
            <a:ext cx="8785225" cy="7853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LSTM(Long shot-Term Memory) : </a:t>
            </a:r>
            <a:r>
              <a:rPr lang="ko-KR" altLang="en-US" sz="14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시계열 데이터의 </a:t>
            </a:r>
            <a:r>
              <a:rPr lang="ko-KR" altLang="en-US" sz="14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accent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장기 의존성을 효과적으로 학습 </a:t>
            </a:r>
            <a:r>
              <a:rPr lang="ko-KR" altLang="en-US" sz="14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학습할 수 있도록 설계된 순환 신경망</a:t>
            </a:r>
            <a:r>
              <a:rPr lang="en-US" altLang="ko-KR" sz="14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(RNN)</a:t>
            </a:r>
            <a:r>
              <a:rPr lang="ko-KR" altLang="en-US" sz="14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구조로</a:t>
            </a:r>
            <a:r>
              <a:rPr lang="en-US" altLang="ko-KR" sz="14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기울기 소실문제를 해결하여 </a:t>
            </a:r>
            <a:r>
              <a:rPr lang="ko-KR" altLang="en-US" sz="14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accent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긴 시퀀스 데이터를 처리하는데 탁월</a:t>
            </a:r>
            <a:endParaRPr lang="en-US" altLang="ko-KR" sz="1400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accent2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4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ko-KR" altLang="en-US" sz="1400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0FE06194-979B-E9AF-814A-B2C961010368}"/>
              </a:ext>
            </a:extLst>
          </p:cNvPr>
          <p:cNvCxnSpPr>
            <a:cxnSpLocks/>
          </p:cNvCxnSpPr>
          <p:nvPr/>
        </p:nvCxnSpPr>
        <p:spPr>
          <a:xfrm>
            <a:off x="704850" y="1252538"/>
            <a:ext cx="8785225" cy="0"/>
          </a:xfrm>
          <a:prstGeom prst="line">
            <a:avLst/>
          </a:prstGeom>
          <a:ln w="28575">
            <a:solidFill>
              <a:srgbClr val="60BB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FFDE4F8B-2274-2984-0D29-8B4F1800F542}"/>
              </a:ext>
            </a:extLst>
          </p:cNvPr>
          <p:cNvCxnSpPr>
            <a:cxnSpLocks/>
          </p:cNvCxnSpPr>
          <p:nvPr/>
        </p:nvCxnSpPr>
        <p:spPr>
          <a:xfrm>
            <a:off x="704850" y="2014537"/>
            <a:ext cx="8785225" cy="0"/>
          </a:xfrm>
          <a:prstGeom prst="line">
            <a:avLst/>
          </a:prstGeom>
          <a:ln w="12700">
            <a:solidFill>
              <a:srgbClr val="60BB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오각형 4">
            <a:extLst>
              <a:ext uri="{FF2B5EF4-FFF2-40B4-BE49-F238E27FC236}">
                <a16:creationId xmlns:a16="http://schemas.microsoft.com/office/drawing/2014/main" id="{3B4D26B3-987B-583A-EEE7-836E220D7B6E}"/>
              </a:ext>
            </a:extLst>
          </p:cNvPr>
          <p:cNvSpPr/>
          <p:nvPr/>
        </p:nvSpPr>
        <p:spPr>
          <a:xfrm>
            <a:off x="5245103" y="2236874"/>
            <a:ext cx="4244972" cy="273473"/>
          </a:xfrm>
          <a:prstGeom prst="rect">
            <a:avLst/>
          </a:prstGeom>
          <a:solidFill>
            <a:srgbClr val="60BB46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>
              <a:defRPr/>
            </a:pPr>
            <a:r>
              <a:rPr kumimoji="1" lang="ko-KR" altLang="en-US" sz="1200" b="1" spc="-8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함초롬돋움" panose="020B0604000101010101" pitchFamily="50" charset="-127"/>
              </a:rPr>
              <a:t>시각화</a:t>
            </a:r>
          </a:p>
        </p:txBody>
      </p:sp>
      <p:sp>
        <p:nvSpPr>
          <p:cNvPr id="10" name="오각형 4">
            <a:extLst>
              <a:ext uri="{FF2B5EF4-FFF2-40B4-BE49-F238E27FC236}">
                <a16:creationId xmlns:a16="http://schemas.microsoft.com/office/drawing/2014/main" id="{C91E5DDA-B455-6414-DC8A-3180511EA49D}"/>
              </a:ext>
            </a:extLst>
          </p:cNvPr>
          <p:cNvSpPr/>
          <p:nvPr/>
        </p:nvSpPr>
        <p:spPr>
          <a:xfrm>
            <a:off x="708028" y="2236874"/>
            <a:ext cx="4244972" cy="273473"/>
          </a:xfrm>
          <a:prstGeom prst="rect">
            <a:avLst/>
          </a:prstGeom>
          <a:solidFill>
            <a:srgbClr val="60BB46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>
              <a:defRPr/>
            </a:pPr>
            <a:r>
              <a:rPr kumimoji="1" lang="en-US" altLang="ko-KR" sz="1200" b="1" spc="-8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함초롬돋움" panose="020B0604000101010101" pitchFamily="50" charset="-127"/>
              </a:rPr>
              <a:t>LSTM </a:t>
            </a:r>
            <a:r>
              <a:rPr kumimoji="1" lang="ko-KR" altLang="en-US" sz="1200" b="1" spc="-8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함초롬돋움" panose="020B0604000101010101" pitchFamily="50" charset="-127"/>
              </a:rPr>
              <a:t>파라미터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0E5FE44D-9C8C-BBCE-4251-E402AF44E1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975" y="2721348"/>
            <a:ext cx="3927599" cy="123241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CA36652-7044-451A-8DCB-781394B50D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975" y="4187435"/>
            <a:ext cx="4344271" cy="2077125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FCAB7B08-0EC4-C5BA-19E6-E79E2699DF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7290" y="4187435"/>
            <a:ext cx="4079735" cy="2201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A67818D-8ACD-3EE9-DBA6-5ABD7FF852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05549" y="2610671"/>
            <a:ext cx="3615777" cy="1382335"/>
          </a:xfrm>
          <a:prstGeom prst="rect">
            <a:avLst/>
          </a:prstGeom>
        </p:spPr>
      </p:pic>
      <p:sp>
        <p:nvSpPr>
          <p:cNvPr id="17" name="제목 개체 틀 29">
            <a:extLst>
              <a:ext uri="{FF2B5EF4-FFF2-40B4-BE49-F238E27FC236}">
                <a16:creationId xmlns:a16="http://schemas.microsoft.com/office/drawing/2014/main" id="{6B7B7FD0-A515-2001-4147-546C74BC390D}"/>
              </a:ext>
            </a:extLst>
          </p:cNvPr>
          <p:cNvSpPr txBox="1">
            <a:spLocks/>
          </p:cNvSpPr>
          <p:nvPr/>
        </p:nvSpPr>
        <p:spPr>
          <a:xfrm>
            <a:off x="7624761" y="333396"/>
            <a:ext cx="1973264" cy="17619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ko-KR" altLang="en-US" sz="2000" b="1" kern="0" spc="-80" dirty="0">
                <a:ln>
                  <a:solidFill>
                    <a:schemeClr val="accent4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004D8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defRPr>
            </a:lvl1pPr>
          </a:lstStyle>
          <a:p>
            <a:pPr defTabSz="457187"/>
            <a:r>
              <a:rPr lang="en-US" altLang="ko-KR" sz="1500" spc="0" dirty="0">
                <a:solidFill>
                  <a:srgbClr val="6B6B6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Ⅲ. </a:t>
            </a:r>
            <a:r>
              <a:rPr lang="ko-KR" altLang="en-US" sz="1500" spc="0" dirty="0">
                <a:solidFill>
                  <a:srgbClr val="6B6B6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 분석</a:t>
            </a:r>
            <a:r>
              <a:rPr lang="en-US" altLang="ko-KR" sz="1500" spc="0" dirty="0">
                <a:solidFill>
                  <a:srgbClr val="6B6B6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endParaRPr lang="ko-KR" altLang="en-US" sz="1500" spc="0" dirty="0">
              <a:solidFill>
                <a:srgbClr val="6B6B6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049380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10BA585-80A2-4F4E-1378-E4D6CA3BAA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sp>
        <p:nvSpPr>
          <p:cNvPr id="4" name="제목 개체 틀 29">
            <a:extLst>
              <a:ext uri="{FF2B5EF4-FFF2-40B4-BE49-F238E27FC236}">
                <a16:creationId xmlns:a16="http://schemas.microsoft.com/office/drawing/2014/main" id="{96CDF93C-848B-34F6-35A2-CDE5C6EFE2C0}"/>
              </a:ext>
            </a:extLst>
          </p:cNvPr>
          <p:cNvSpPr txBox="1">
            <a:spLocks/>
          </p:cNvSpPr>
          <p:nvPr/>
        </p:nvSpPr>
        <p:spPr>
          <a:xfrm>
            <a:off x="688975" y="809912"/>
            <a:ext cx="3630290" cy="27882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ko-KR" altLang="en-US" sz="2000" b="1" kern="0" spc="-80" dirty="0">
                <a:ln>
                  <a:solidFill>
                    <a:schemeClr val="accent4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004D8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2400" dirty="0">
                <a:solidFill>
                  <a:srgbClr val="F5812A"/>
                </a:solidFill>
                <a:latin typeface="비트로 코어 TTF" pitchFamily="2" charset="-127"/>
                <a:ea typeface="비트로 코어 TTF" pitchFamily="2" charset="-127"/>
              </a:rPr>
              <a:t>02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비트로 코어 TTF" pitchFamily="2" charset="-127"/>
                <a:ea typeface="비트로 코어 TTF" pitchFamily="2" charset="-127"/>
              </a:rPr>
              <a:t> </a:t>
            </a:r>
            <a:r>
              <a:rPr lang="en-US" altLang="ko-KR" sz="2400" dirty="0">
                <a:solidFill>
                  <a:schemeClr val="accent6"/>
                </a:solidFill>
                <a:latin typeface="비트로 코어 TTF" pitchFamily="2" charset="-127"/>
                <a:ea typeface="비트로 코어 TTF" pitchFamily="2" charset="-127"/>
              </a:rPr>
              <a:t>Prophet</a:t>
            </a:r>
            <a:endParaRPr lang="ko-KR" altLang="en-US" sz="2400" dirty="0">
              <a:solidFill>
                <a:schemeClr val="accent6"/>
              </a:solidFill>
              <a:latin typeface="비트로 코어 TTF" pitchFamily="2" charset="-127"/>
              <a:ea typeface="비트로 코어 TTF" pitchFamily="2" charset="-127"/>
            </a:endParaRPr>
          </a:p>
        </p:txBody>
      </p:sp>
      <p:sp>
        <p:nvSpPr>
          <p:cNvPr id="5" name="제목 개체 틀 29">
            <a:extLst>
              <a:ext uri="{FF2B5EF4-FFF2-40B4-BE49-F238E27FC236}">
                <a16:creationId xmlns:a16="http://schemas.microsoft.com/office/drawing/2014/main" id="{1FA29707-11F6-D7F2-FF09-DE2BAF737DA4}"/>
              </a:ext>
            </a:extLst>
          </p:cNvPr>
          <p:cNvSpPr txBox="1">
            <a:spLocks/>
          </p:cNvSpPr>
          <p:nvPr/>
        </p:nvSpPr>
        <p:spPr>
          <a:xfrm>
            <a:off x="4503419" y="861227"/>
            <a:ext cx="5094605" cy="17619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ko-KR" altLang="en-US" sz="2000" b="1" kern="0" spc="-80" dirty="0">
                <a:ln>
                  <a:solidFill>
                    <a:schemeClr val="accent4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004D8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defRPr>
            </a:lvl1pPr>
          </a:lstStyle>
          <a:p>
            <a:pPr defTabSz="457187"/>
            <a:r>
              <a:rPr lang="en-US" altLang="ko-KR" sz="1600" spc="0" dirty="0">
                <a:solidFill>
                  <a:srgbClr val="60BB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2) Prophet </a:t>
            </a:r>
            <a:r>
              <a:rPr lang="ko-KR" altLang="en-US" sz="1600" spc="0" dirty="0">
                <a:solidFill>
                  <a:srgbClr val="60BB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파라미터와 결과값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226F452-E3FC-DC39-C20D-11773CE71424}"/>
              </a:ext>
            </a:extLst>
          </p:cNvPr>
          <p:cNvSpPr/>
          <p:nvPr/>
        </p:nvSpPr>
        <p:spPr>
          <a:xfrm>
            <a:off x="704849" y="1252538"/>
            <a:ext cx="8785225" cy="7853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Prophet : Facebook</a:t>
            </a:r>
            <a:r>
              <a:rPr lang="ko-KR" altLang="en-US" sz="14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에서 개발한 시계열 데이터 예측 도구로</a:t>
            </a:r>
            <a:r>
              <a:rPr lang="en-US" altLang="ko-KR" sz="14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accent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특이점 감지 </a:t>
            </a:r>
            <a:r>
              <a:rPr lang="ko-KR" altLang="en-US" sz="14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및 </a:t>
            </a:r>
            <a:r>
              <a:rPr lang="ko-KR" altLang="en-US" sz="14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accent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다양한 주기성</a:t>
            </a:r>
            <a:r>
              <a:rPr lang="ko-KR" altLang="en-US" sz="14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을 효과적으로 처리할 수 있어 예측 및 분석에 유용</a:t>
            </a:r>
            <a:endParaRPr lang="en-US" altLang="ko-KR" sz="1400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4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ko-KR" altLang="en-US" sz="1400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0FE06194-979B-E9AF-814A-B2C961010368}"/>
              </a:ext>
            </a:extLst>
          </p:cNvPr>
          <p:cNvCxnSpPr>
            <a:cxnSpLocks/>
          </p:cNvCxnSpPr>
          <p:nvPr/>
        </p:nvCxnSpPr>
        <p:spPr>
          <a:xfrm>
            <a:off x="704850" y="1252538"/>
            <a:ext cx="8785225" cy="0"/>
          </a:xfrm>
          <a:prstGeom prst="line">
            <a:avLst/>
          </a:prstGeom>
          <a:ln w="28575">
            <a:solidFill>
              <a:srgbClr val="60BB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FFDE4F8B-2274-2984-0D29-8B4F1800F542}"/>
              </a:ext>
            </a:extLst>
          </p:cNvPr>
          <p:cNvCxnSpPr>
            <a:cxnSpLocks/>
          </p:cNvCxnSpPr>
          <p:nvPr/>
        </p:nvCxnSpPr>
        <p:spPr>
          <a:xfrm>
            <a:off x="704850" y="2014537"/>
            <a:ext cx="8785225" cy="0"/>
          </a:xfrm>
          <a:prstGeom prst="line">
            <a:avLst/>
          </a:prstGeom>
          <a:ln w="12700">
            <a:solidFill>
              <a:srgbClr val="60BB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DF32EC5D-8227-6DE5-2625-D5D4B2460D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849" y="2781524"/>
            <a:ext cx="4153637" cy="1466796"/>
          </a:xfrm>
          <a:prstGeom prst="rect">
            <a:avLst/>
          </a:prstGeom>
        </p:spPr>
      </p:pic>
      <p:sp>
        <p:nvSpPr>
          <p:cNvPr id="11" name="오각형 4">
            <a:extLst>
              <a:ext uri="{FF2B5EF4-FFF2-40B4-BE49-F238E27FC236}">
                <a16:creationId xmlns:a16="http://schemas.microsoft.com/office/drawing/2014/main" id="{A7C3E5B4-2FB7-AF2F-35CA-84F94DB6FE02}"/>
              </a:ext>
            </a:extLst>
          </p:cNvPr>
          <p:cNvSpPr/>
          <p:nvPr/>
        </p:nvSpPr>
        <p:spPr>
          <a:xfrm>
            <a:off x="5245103" y="2236874"/>
            <a:ext cx="4244972" cy="273473"/>
          </a:xfrm>
          <a:prstGeom prst="rect">
            <a:avLst/>
          </a:prstGeom>
          <a:solidFill>
            <a:srgbClr val="60BB46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>
              <a:defRPr/>
            </a:pPr>
            <a:r>
              <a:rPr kumimoji="1" lang="ko-KR" altLang="en-US" sz="1200" b="1" spc="-8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함초롬돋움" panose="020B0604000101010101" pitchFamily="50" charset="-127"/>
              </a:rPr>
              <a:t>시각화</a:t>
            </a:r>
          </a:p>
        </p:txBody>
      </p:sp>
      <p:sp>
        <p:nvSpPr>
          <p:cNvPr id="12" name="오각형 4">
            <a:extLst>
              <a:ext uri="{FF2B5EF4-FFF2-40B4-BE49-F238E27FC236}">
                <a16:creationId xmlns:a16="http://schemas.microsoft.com/office/drawing/2014/main" id="{33612BE2-87A9-C384-3907-0590E1BEE526}"/>
              </a:ext>
            </a:extLst>
          </p:cNvPr>
          <p:cNvSpPr/>
          <p:nvPr/>
        </p:nvSpPr>
        <p:spPr>
          <a:xfrm>
            <a:off x="708028" y="2236874"/>
            <a:ext cx="4244972" cy="273473"/>
          </a:xfrm>
          <a:prstGeom prst="rect">
            <a:avLst/>
          </a:prstGeom>
          <a:solidFill>
            <a:srgbClr val="60BB46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>
              <a:defRPr/>
            </a:pPr>
            <a:r>
              <a:rPr kumimoji="1" lang="en-US" altLang="ko-KR" sz="1200" b="1" spc="-8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함초롬돋움" panose="020B0604000101010101" pitchFamily="50" charset="-127"/>
              </a:rPr>
              <a:t>Prophet </a:t>
            </a:r>
            <a:r>
              <a:rPr kumimoji="1" lang="ko-KR" altLang="en-US" sz="1200" b="1" spc="-8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함초롬돋움" panose="020B0604000101010101" pitchFamily="50" charset="-127"/>
              </a:rPr>
              <a:t>파라미터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91C94DCC-63E6-AF3C-8B67-01D13B6B0A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5103" y="2732683"/>
            <a:ext cx="4184641" cy="2258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D2129BC-7C97-50F8-32D0-79F7D9729A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975" y="4631562"/>
            <a:ext cx="4075594" cy="1596456"/>
          </a:xfrm>
          <a:prstGeom prst="rect">
            <a:avLst/>
          </a:prstGeom>
        </p:spPr>
      </p:pic>
      <p:sp>
        <p:nvSpPr>
          <p:cNvPr id="15" name="제목 개체 틀 29">
            <a:extLst>
              <a:ext uri="{FF2B5EF4-FFF2-40B4-BE49-F238E27FC236}">
                <a16:creationId xmlns:a16="http://schemas.microsoft.com/office/drawing/2014/main" id="{B7F33BAC-A7C2-1DC6-5365-8598BF4F92DD}"/>
              </a:ext>
            </a:extLst>
          </p:cNvPr>
          <p:cNvSpPr txBox="1">
            <a:spLocks/>
          </p:cNvSpPr>
          <p:nvPr/>
        </p:nvSpPr>
        <p:spPr>
          <a:xfrm>
            <a:off x="7624761" y="333396"/>
            <a:ext cx="1973264" cy="17619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ko-KR" altLang="en-US" sz="2000" b="1" kern="0" spc="-80" dirty="0">
                <a:ln>
                  <a:solidFill>
                    <a:schemeClr val="accent4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004D8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defRPr>
            </a:lvl1pPr>
          </a:lstStyle>
          <a:p>
            <a:pPr defTabSz="457187"/>
            <a:r>
              <a:rPr lang="en-US" altLang="ko-KR" sz="1500" spc="0" dirty="0">
                <a:solidFill>
                  <a:srgbClr val="6B6B6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Ⅲ. </a:t>
            </a:r>
            <a:r>
              <a:rPr lang="ko-KR" altLang="en-US" sz="1500" spc="0" dirty="0">
                <a:solidFill>
                  <a:srgbClr val="6B6B6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 분석</a:t>
            </a:r>
          </a:p>
        </p:txBody>
      </p:sp>
    </p:spTree>
    <p:extLst>
      <p:ext uri="{BB962C8B-B14F-4D97-AF65-F5344CB8AC3E}">
        <p14:creationId xmlns:p14="http://schemas.microsoft.com/office/powerpoint/2010/main" val="8358468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10BA585-80A2-4F4E-1378-E4D6CA3BAA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sp>
        <p:nvSpPr>
          <p:cNvPr id="4" name="제목 개체 틀 29">
            <a:extLst>
              <a:ext uri="{FF2B5EF4-FFF2-40B4-BE49-F238E27FC236}">
                <a16:creationId xmlns:a16="http://schemas.microsoft.com/office/drawing/2014/main" id="{96CDF93C-848B-34F6-35A2-CDE5C6EFE2C0}"/>
              </a:ext>
            </a:extLst>
          </p:cNvPr>
          <p:cNvSpPr txBox="1">
            <a:spLocks/>
          </p:cNvSpPr>
          <p:nvPr/>
        </p:nvSpPr>
        <p:spPr>
          <a:xfrm>
            <a:off x="688975" y="809912"/>
            <a:ext cx="3630290" cy="27882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ko-KR" altLang="en-US" sz="2000" b="1" kern="0" spc="-80" dirty="0">
                <a:ln>
                  <a:solidFill>
                    <a:schemeClr val="accent4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004D8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2400" dirty="0">
                <a:solidFill>
                  <a:srgbClr val="F5812A"/>
                </a:solidFill>
                <a:latin typeface="비트로 코어 TTF" pitchFamily="2" charset="-127"/>
                <a:ea typeface="비트로 코어 TTF" pitchFamily="2" charset="-127"/>
              </a:rPr>
              <a:t>03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비트로 코어 TTF" pitchFamily="2" charset="-127"/>
                <a:ea typeface="비트로 코어 TTF" pitchFamily="2" charset="-127"/>
              </a:rPr>
              <a:t> </a:t>
            </a:r>
            <a:r>
              <a:rPr lang="ko-KR" altLang="en-US" sz="2400" dirty="0">
                <a:solidFill>
                  <a:schemeClr val="accent6"/>
                </a:solidFill>
                <a:latin typeface="비트로 코어 TTF" pitchFamily="2" charset="-127"/>
                <a:ea typeface="비트로 코어 TTF" pitchFamily="2" charset="-127"/>
              </a:rPr>
              <a:t>데이터 분석</a:t>
            </a:r>
          </a:p>
        </p:txBody>
      </p:sp>
      <p:sp>
        <p:nvSpPr>
          <p:cNvPr id="5" name="제목 개체 틀 29">
            <a:extLst>
              <a:ext uri="{FF2B5EF4-FFF2-40B4-BE49-F238E27FC236}">
                <a16:creationId xmlns:a16="http://schemas.microsoft.com/office/drawing/2014/main" id="{1FA29707-11F6-D7F2-FF09-DE2BAF737DA4}"/>
              </a:ext>
            </a:extLst>
          </p:cNvPr>
          <p:cNvSpPr txBox="1">
            <a:spLocks/>
          </p:cNvSpPr>
          <p:nvPr/>
        </p:nvSpPr>
        <p:spPr>
          <a:xfrm>
            <a:off x="4503419" y="861227"/>
            <a:ext cx="5094605" cy="17619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ko-KR" altLang="en-US" sz="2000" b="1" kern="0" spc="-80" dirty="0">
                <a:ln>
                  <a:solidFill>
                    <a:schemeClr val="accent4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004D8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defRPr>
            </a:lvl1pPr>
          </a:lstStyle>
          <a:p>
            <a:pPr defTabSz="457187"/>
            <a:r>
              <a:rPr lang="en-US" altLang="ko-KR" sz="1600" spc="0" dirty="0">
                <a:solidFill>
                  <a:srgbClr val="60BB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3) </a:t>
            </a:r>
            <a:r>
              <a:rPr lang="ko-KR" altLang="en-US" sz="1600" spc="0" dirty="0">
                <a:solidFill>
                  <a:srgbClr val="60BB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최종 결과값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226F452-E3FC-DC39-C20D-11773CE71424}"/>
              </a:ext>
            </a:extLst>
          </p:cNvPr>
          <p:cNvSpPr/>
          <p:nvPr/>
        </p:nvSpPr>
        <p:spPr>
          <a:xfrm>
            <a:off x="704849" y="1252538"/>
            <a:ext cx="8785225" cy="7853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LSTM</a:t>
            </a:r>
            <a:r>
              <a:rPr lang="ko-KR" altLang="en-US" sz="14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결과값과 </a:t>
            </a:r>
            <a:r>
              <a:rPr lang="en-US" altLang="ko-KR" sz="14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Prophet</a:t>
            </a:r>
            <a:r>
              <a:rPr lang="ko-KR" altLang="en-US" sz="14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결과값의 평균을 채택</a:t>
            </a:r>
            <a:endParaRPr lang="en-US" altLang="ko-KR" sz="1400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4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ko-KR" altLang="en-US" sz="1400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0FE06194-979B-E9AF-814A-B2C961010368}"/>
              </a:ext>
            </a:extLst>
          </p:cNvPr>
          <p:cNvCxnSpPr>
            <a:cxnSpLocks/>
          </p:cNvCxnSpPr>
          <p:nvPr/>
        </p:nvCxnSpPr>
        <p:spPr>
          <a:xfrm>
            <a:off x="704850" y="1252538"/>
            <a:ext cx="8785225" cy="0"/>
          </a:xfrm>
          <a:prstGeom prst="line">
            <a:avLst/>
          </a:prstGeom>
          <a:ln w="28575">
            <a:solidFill>
              <a:srgbClr val="60BB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FFDE4F8B-2274-2984-0D29-8B4F1800F542}"/>
              </a:ext>
            </a:extLst>
          </p:cNvPr>
          <p:cNvCxnSpPr>
            <a:cxnSpLocks/>
          </p:cNvCxnSpPr>
          <p:nvPr/>
        </p:nvCxnSpPr>
        <p:spPr>
          <a:xfrm>
            <a:off x="704850" y="2014537"/>
            <a:ext cx="8785225" cy="0"/>
          </a:xfrm>
          <a:prstGeom prst="line">
            <a:avLst/>
          </a:prstGeom>
          <a:ln w="12700">
            <a:solidFill>
              <a:srgbClr val="60BB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제목 개체 틀 29">
            <a:extLst>
              <a:ext uri="{FF2B5EF4-FFF2-40B4-BE49-F238E27FC236}">
                <a16:creationId xmlns:a16="http://schemas.microsoft.com/office/drawing/2014/main" id="{DA023579-D26D-A491-F957-8888A306A69E}"/>
              </a:ext>
            </a:extLst>
          </p:cNvPr>
          <p:cNvSpPr txBox="1">
            <a:spLocks/>
          </p:cNvSpPr>
          <p:nvPr/>
        </p:nvSpPr>
        <p:spPr>
          <a:xfrm>
            <a:off x="7624761" y="333396"/>
            <a:ext cx="1973264" cy="17619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ko-KR" altLang="en-US" sz="2000" b="1" kern="0" spc="-80" dirty="0">
                <a:ln>
                  <a:solidFill>
                    <a:schemeClr val="accent4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004D8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defRPr>
            </a:lvl1pPr>
          </a:lstStyle>
          <a:p>
            <a:pPr defTabSz="457187"/>
            <a:r>
              <a:rPr lang="en-US" altLang="ko-KR" sz="1500" spc="0" dirty="0">
                <a:solidFill>
                  <a:srgbClr val="6B6B6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Ⅲ. </a:t>
            </a:r>
            <a:r>
              <a:rPr lang="ko-KR" altLang="en-US" sz="1500" spc="0" dirty="0">
                <a:solidFill>
                  <a:srgbClr val="6B6B6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 분석</a:t>
            </a:r>
          </a:p>
        </p:txBody>
      </p:sp>
      <p:sp>
        <p:nvSpPr>
          <p:cNvPr id="10" name="오각형 4">
            <a:extLst>
              <a:ext uri="{FF2B5EF4-FFF2-40B4-BE49-F238E27FC236}">
                <a16:creationId xmlns:a16="http://schemas.microsoft.com/office/drawing/2014/main" id="{9CC0C45F-3321-2F43-6514-EB828BBFAF96}"/>
              </a:ext>
            </a:extLst>
          </p:cNvPr>
          <p:cNvSpPr/>
          <p:nvPr/>
        </p:nvSpPr>
        <p:spPr>
          <a:xfrm>
            <a:off x="5245103" y="2236874"/>
            <a:ext cx="4244972" cy="273473"/>
          </a:xfrm>
          <a:prstGeom prst="rect">
            <a:avLst/>
          </a:prstGeom>
          <a:solidFill>
            <a:srgbClr val="60BB46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>
              <a:defRPr/>
            </a:pPr>
            <a:r>
              <a:rPr kumimoji="1" lang="ko-KR" altLang="en-US" sz="1200" b="1" spc="-8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함초롬돋움" panose="020B0604000101010101" pitchFamily="50" charset="-127"/>
              </a:rPr>
              <a:t>최종결과</a:t>
            </a:r>
          </a:p>
        </p:txBody>
      </p:sp>
      <p:sp>
        <p:nvSpPr>
          <p:cNvPr id="11" name="오각형 4">
            <a:extLst>
              <a:ext uri="{FF2B5EF4-FFF2-40B4-BE49-F238E27FC236}">
                <a16:creationId xmlns:a16="http://schemas.microsoft.com/office/drawing/2014/main" id="{07745D5F-C214-CAF4-BFCF-2D75B1386674}"/>
              </a:ext>
            </a:extLst>
          </p:cNvPr>
          <p:cNvSpPr/>
          <p:nvPr/>
        </p:nvSpPr>
        <p:spPr>
          <a:xfrm>
            <a:off x="708028" y="2236874"/>
            <a:ext cx="4244972" cy="273473"/>
          </a:xfrm>
          <a:prstGeom prst="rect">
            <a:avLst/>
          </a:prstGeom>
          <a:solidFill>
            <a:srgbClr val="60BB46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>
              <a:defRPr/>
            </a:pPr>
            <a:r>
              <a:rPr kumimoji="1" lang="en-US" altLang="ko-KR" sz="1200" b="1" spc="-8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함초롬돋움" panose="020B0604000101010101" pitchFamily="50" charset="-127"/>
              </a:rPr>
              <a:t>LSTM+ Prophet</a:t>
            </a:r>
            <a:endParaRPr kumimoji="1" lang="ko-KR" altLang="en-US" sz="1200" b="1" spc="-80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함초롬돋움" panose="020B0604000101010101" pitchFamily="50" charset="-127"/>
            </a:endParaRP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0BF85D4F-D989-827E-7CC4-AA48A68AE4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72444"/>
              </p:ext>
            </p:extLst>
          </p:nvPr>
        </p:nvGraphicFramePr>
        <p:xfrm>
          <a:off x="813110" y="2776536"/>
          <a:ext cx="1691010" cy="246037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845505">
                  <a:extLst>
                    <a:ext uri="{9D8B030D-6E8A-4147-A177-3AD203B41FA5}">
                      <a16:colId xmlns:a16="http://schemas.microsoft.com/office/drawing/2014/main" val="812930859"/>
                    </a:ext>
                  </a:extLst>
                </a:gridCol>
                <a:gridCol w="845505">
                  <a:extLst>
                    <a:ext uri="{9D8B030D-6E8A-4147-A177-3AD203B41FA5}">
                      <a16:colId xmlns:a16="http://schemas.microsoft.com/office/drawing/2014/main" val="3248461184"/>
                    </a:ext>
                  </a:extLst>
                </a:gridCol>
              </a:tblGrid>
              <a:tr h="4100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Year</a:t>
                      </a:r>
                      <a:endParaRPr lang="ko-KR" altLang="en-US" sz="1200" b="1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고령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2209565"/>
                  </a:ext>
                </a:extLst>
              </a:tr>
              <a:tr h="4100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2024</a:t>
                      </a:r>
                      <a:endParaRPr lang="ko-KR" alt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9457414</a:t>
                      </a:r>
                      <a:endParaRPr lang="ko-KR" altLang="en-US" sz="1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7530641"/>
                  </a:ext>
                </a:extLst>
              </a:tr>
              <a:tr h="4100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2025</a:t>
                      </a:r>
                      <a:endParaRPr lang="ko-KR" alt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9815962</a:t>
                      </a:r>
                      <a:endParaRPr lang="ko-KR" altLang="en-US" sz="1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2075699"/>
                  </a:ext>
                </a:extLst>
              </a:tr>
              <a:tr h="4100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2026</a:t>
                      </a:r>
                      <a:endParaRPr lang="ko-KR" alt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10106895</a:t>
                      </a:r>
                      <a:endParaRPr lang="ko-KR" altLang="en-US" sz="1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0300525"/>
                  </a:ext>
                </a:extLst>
              </a:tr>
              <a:tr h="4100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2027</a:t>
                      </a:r>
                      <a:endParaRPr lang="ko-KR" alt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10285307</a:t>
                      </a:r>
                      <a:endParaRPr lang="ko-KR" altLang="en-US" sz="1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1971487"/>
                  </a:ext>
                </a:extLst>
              </a:tr>
              <a:tr h="4100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….</a:t>
                      </a:r>
                      <a:endParaRPr lang="ko-KR" alt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…..</a:t>
                      </a:r>
                      <a:endParaRPr lang="ko-KR" altLang="en-US" sz="1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0843174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23AB5D81-5E19-1E88-652E-B2EC270720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3254114"/>
              </p:ext>
            </p:extLst>
          </p:nvPr>
        </p:nvGraphicFramePr>
        <p:xfrm>
          <a:off x="2993757" y="2776536"/>
          <a:ext cx="1691010" cy="246037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845505">
                  <a:extLst>
                    <a:ext uri="{9D8B030D-6E8A-4147-A177-3AD203B41FA5}">
                      <a16:colId xmlns:a16="http://schemas.microsoft.com/office/drawing/2014/main" val="812930859"/>
                    </a:ext>
                  </a:extLst>
                </a:gridCol>
                <a:gridCol w="845505">
                  <a:extLst>
                    <a:ext uri="{9D8B030D-6E8A-4147-A177-3AD203B41FA5}">
                      <a16:colId xmlns:a16="http://schemas.microsoft.com/office/drawing/2014/main" val="3248461184"/>
                    </a:ext>
                  </a:extLst>
                </a:gridCol>
              </a:tblGrid>
              <a:tr h="4100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Year</a:t>
                      </a:r>
                      <a:endParaRPr lang="ko-KR" altLang="en-US" sz="1200" b="1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고령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2209565"/>
                  </a:ext>
                </a:extLst>
              </a:tr>
              <a:tr h="4100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2024</a:t>
                      </a:r>
                      <a:endParaRPr lang="ko-KR" alt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9585885</a:t>
                      </a:r>
                      <a:endParaRPr lang="ko-KR" altLang="en-US" sz="1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7530641"/>
                  </a:ext>
                </a:extLst>
              </a:tr>
              <a:tr h="4100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2025</a:t>
                      </a:r>
                      <a:endParaRPr lang="ko-KR" alt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9871192</a:t>
                      </a:r>
                      <a:endParaRPr lang="ko-KR" altLang="en-US" sz="1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2075699"/>
                  </a:ext>
                </a:extLst>
              </a:tr>
              <a:tr h="4100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2026</a:t>
                      </a:r>
                      <a:endParaRPr lang="ko-KR" alt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10155665</a:t>
                      </a:r>
                      <a:endParaRPr lang="ko-KR" altLang="en-US" sz="1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0300525"/>
                  </a:ext>
                </a:extLst>
              </a:tr>
              <a:tr h="4100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2027</a:t>
                      </a:r>
                      <a:endParaRPr lang="ko-KR" alt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10439319</a:t>
                      </a:r>
                      <a:endParaRPr lang="ko-KR" altLang="en-US" sz="1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1971487"/>
                  </a:ext>
                </a:extLst>
              </a:tr>
              <a:tr h="4100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….</a:t>
                      </a:r>
                      <a:endParaRPr lang="ko-KR" alt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…..</a:t>
                      </a:r>
                      <a:endParaRPr lang="ko-KR" altLang="en-US" sz="1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0843174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9825772B-3489-2084-E75D-51298753A5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6034707"/>
              </p:ext>
            </p:extLst>
          </p:nvPr>
        </p:nvGraphicFramePr>
        <p:xfrm>
          <a:off x="6397481" y="2812515"/>
          <a:ext cx="1691010" cy="246037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845505">
                  <a:extLst>
                    <a:ext uri="{9D8B030D-6E8A-4147-A177-3AD203B41FA5}">
                      <a16:colId xmlns:a16="http://schemas.microsoft.com/office/drawing/2014/main" val="812930859"/>
                    </a:ext>
                  </a:extLst>
                </a:gridCol>
                <a:gridCol w="845505">
                  <a:extLst>
                    <a:ext uri="{9D8B030D-6E8A-4147-A177-3AD203B41FA5}">
                      <a16:colId xmlns:a16="http://schemas.microsoft.com/office/drawing/2014/main" val="3248461184"/>
                    </a:ext>
                  </a:extLst>
                </a:gridCol>
              </a:tblGrid>
              <a:tr h="4100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Year</a:t>
                      </a:r>
                      <a:endParaRPr lang="ko-KR" altLang="en-US" sz="1200" b="1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고령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2209565"/>
                  </a:ext>
                </a:extLst>
              </a:tr>
              <a:tr h="4100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2024</a:t>
                      </a:r>
                      <a:endParaRPr lang="ko-KR" alt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9521649</a:t>
                      </a:r>
                      <a:endParaRPr lang="ko-KR" altLang="en-US" sz="1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7530641"/>
                  </a:ext>
                </a:extLst>
              </a:tr>
              <a:tr h="4100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2025</a:t>
                      </a:r>
                      <a:endParaRPr lang="ko-KR" alt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9843577</a:t>
                      </a:r>
                      <a:endParaRPr lang="ko-KR" altLang="en-US" sz="1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2075699"/>
                  </a:ext>
                </a:extLst>
              </a:tr>
              <a:tr h="4100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2026</a:t>
                      </a:r>
                      <a:endParaRPr lang="ko-KR" alt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10131280</a:t>
                      </a:r>
                      <a:endParaRPr lang="ko-KR" altLang="en-US" sz="1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0300525"/>
                  </a:ext>
                </a:extLst>
              </a:tr>
              <a:tr h="4100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2027</a:t>
                      </a:r>
                      <a:endParaRPr lang="ko-KR" alt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10362313</a:t>
                      </a:r>
                      <a:endParaRPr lang="ko-KR" altLang="en-US" sz="1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1971487"/>
                  </a:ext>
                </a:extLst>
              </a:tr>
              <a:tr h="4100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….</a:t>
                      </a:r>
                      <a:endParaRPr lang="ko-KR" alt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…..</a:t>
                      </a:r>
                      <a:endParaRPr lang="ko-KR" altLang="en-US" sz="1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0843174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5BD53725-4D58-F82A-8513-05B6BDA652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261648">
            <a:off x="7791657" y="2529767"/>
            <a:ext cx="489091" cy="493537"/>
          </a:xfrm>
          <a:prstGeom prst="rect">
            <a:avLst/>
          </a:prstGeom>
        </p:spPr>
      </p:pic>
      <p:sp>
        <p:nvSpPr>
          <p:cNvPr id="15" name="덧셈 기호 66">
            <a:extLst>
              <a:ext uri="{FF2B5EF4-FFF2-40B4-BE49-F238E27FC236}">
                <a16:creationId xmlns:a16="http://schemas.microsoft.com/office/drawing/2014/main" id="{A372B68F-7F7E-1C4E-1304-4692AC8CA437}"/>
              </a:ext>
            </a:extLst>
          </p:cNvPr>
          <p:cNvSpPr/>
          <p:nvPr/>
        </p:nvSpPr>
        <p:spPr bwMode="auto">
          <a:xfrm>
            <a:off x="2504120" y="3858367"/>
            <a:ext cx="435428" cy="368673"/>
          </a:xfrm>
          <a:prstGeom prst="mathPlus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242026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6390CAA-59A9-45DC-B5B5-F7974534AA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6F4DA341-70D4-44DD-A2AD-2791A4D5606C}"/>
              </a:ext>
            </a:extLst>
          </p:cNvPr>
          <p:cNvSpPr/>
          <p:nvPr/>
        </p:nvSpPr>
        <p:spPr>
          <a:xfrm>
            <a:off x="5370352" y="3206691"/>
            <a:ext cx="3305262" cy="939567"/>
          </a:xfrm>
          <a:prstGeom prst="rect">
            <a:avLst/>
          </a:prstGeom>
          <a:solidFill>
            <a:srgbClr val="64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3800" dirty="0">
              <a:latin typeface="비트로 코어 TTF" pitchFamily="2" charset="-127"/>
              <a:ea typeface="비트로 코어 TTF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07EE7B0-9B69-4ED6-A154-C97157C3E732}"/>
              </a:ext>
            </a:extLst>
          </p:cNvPr>
          <p:cNvSpPr/>
          <p:nvPr/>
        </p:nvSpPr>
        <p:spPr>
          <a:xfrm>
            <a:off x="3805084" y="3206692"/>
            <a:ext cx="4870530" cy="9395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3800" dirty="0">
                <a:latin typeface="비트로 코어 TTF" pitchFamily="2" charset="-127"/>
                <a:ea typeface="비트로 코어 TTF" pitchFamily="2" charset="-127"/>
              </a:rPr>
              <a:t>분석 결과</a:t>
            </a:r>
          </a:p>
        </p:txBody>
      </p:sp>
    </p:spTree>
    <p:extLst>
      <p:ext uri="{BB962C8B-B14F-4D97-AF65-F5344CB8AC3E}">
        <p14:creationId xmlns:p14="http://schemas.microsoft.com/office/powerpoint/2010/main" val="32508046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10BA585-80A2-4F4E-1378-E4D6CA3BAA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sp>
        <p:nvSpPr>
          <p:cNvPr id="4" name="제목 개체 틀 29">
            <a:extLst>
              <a:ext uri="{FF2B5EF4-FFF2-40B4-BE49-F238E27FC236}">
                <a16:creationId xmlns:a16="http://schemas.microsoft.com/office/drawing/2014/main" id="{96CDF93C-848B-34F6-35A2-CDE5C6EFE2C0}"/>
              </a:ext>
            </a:extLst>
          </p:cNvPr>
          <p:cNvSpPr txBox="1">
            <a:spLocks/>
          </p:cNvSpPr>
          <p:nvPr/>
        </p:nvSpPr>
        <p:spPr>
          <a:xfrm>
            <a:off x="688975" y="809912"/>
            <a:ext cx="3630290" cy="27882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ko-KR" altLang="en-US" sz="2000" b="1" kern="0" spc="-80" dirty="0">
                <a:ln>
                  <a:solidFill>
                    <a:schemeClr val="accent4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004D8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2400" dirty="0">
                <a:solidFill>
                  <a:srgbClr val="F5812A"/>
                </a:solidFill>
                <a:latin typeface="비트로 코어 TTF" pitchFamily="2" charset="-127"/>
                <a:ea typeface="비트로 코어 TTF" pitchFamily="2" charset="-127"/>
              </a:rPr>
              <a:t>03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비트로 코어 TTF" pitchFamily="2" charset="-127"/>
                <a:ea typeface="비트로 코어 TTF" pitchFamily="2" charset="-127"/>
              </a:rPr>
              <a:t> </a:t>
            </a:r>
            <a:r>
              <a:rPr lang="ko-KR" altLang="en-US" sz="2400" dirty="0">
                <a:solidFill>
                  <a:schemeClr val="accent6"/>
                </a:solidFill>
                <a:latin typeface="비트로 코어 TTF" pitchFamily="2" charset="-127"/>
                <a:ea typeface="비트로 코어 TTF" pitchFamily="2" charset="-127"/>
              </a:rPr>
              <a:t>데이터 분석</a:t>
            </a:r>
          </a:p>
        </p:txBody>
      </p:sp>
      <p:sp>
        <p:nvSpPr>
          <p:cNvPr id="5" name="제목 개체 틀 29">
            <a:extLst>
              <a:ext uri="{FF2B5EF4-FFF2-40B4-BE49-F238E27FC236}">
                <a16:creationId xmlns:a16="http://schemas.microsoft.com/office/drawing/2014/main" id="{1FA29707-11F6-D7F2-FF09-DE2BAF737DA4}"/>
              </a:ext>
            </a:extLst>
          </p:cNvPr>
          <p:cNvSpPr txBox="1">
            <a:spLocks/>
          </p:cNvSpPr>
          <p:nvPr/>
        </p:nvSpPr>
        <p:spPr>
          <a:xfrm>
            <a:off x="4503419" y="861227"/>
            <a:ext cx="5094605" cy="17619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ko-KR" altLang="en-US" sz="2000" b="1" kern="0" spc="-80" dirty="0">
                <a:ln>
                  <a:solidFill>
                    <a:schemeClr val="accent4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004D8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defRPr>
            </a:lvl1pPr>
          </a:lstStyle>
          <a:p>
            <a:pPr defTabSz="457187"/>
            <a:r>
              <a:rPr lang="en-US" altLang="ko-KR" sz="1600" spc="0" dirty="0">
                <a:solidFill>
                  <a:srgbClr val="60BB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3) </a:t>
            </a:r>
            <a:r>
              <a:rPr lang="ko-KR" altLang="en-US" sz="1600" spc="0" dirty="0">
                <a:solidFill>
                  <a:srgbClr val="60BB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최종 결과값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226F452-E3FC-DC39-C20D-11773CE71424}"/>
              </a:ext>
            </a:extLst>
          </p:cNvPr>
          <p:cNvSpPr/>
          <p:nvPr/>
        </p:nvSpPr>
        <p:spPr>
          <a:xfrm>
            <a:off x="704849" y="1252538"/>
            <a:ext cx="8785225" cy="7853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ko-KR" altLang="en-US" sz="1400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0FE06194-979B-E9AF-814A-B2C961010368}"/>
              </a:ext>
            </a:extLst>
          </p:cNvPr>
          <p:cNvCxnSpPr>
            <a:cxnSpLocks/>
          </p:cNvCxnSpPr>
          <p:nvPr/>
        </p:nvCxnSpPr>
        <p:spPr>
          <a:xfrm>
            <a:off x="704850" y="1252538"/>
            <a:ext cx="8785225" cy="0"/>
          </a:xfrm>
          <a:prstGeom prst="line">
            <a:avLst/>
          </a:prstGeom>
          <a:ln w="28575">
            <a:solidFill>
              <a:srgbClr val="60BB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FFDE4F8B-2274-2984-0D29-8B4F1800F542}"/>
              </a:ext>
            </a:extLst>
          </p:cNvPr>
          <p:cNvCxnSpPr>
            <a:cxnSpLocks/>
          </p:cNvCxnSpPr>
          <p:nvPr/>
        </p:nvCxnSpPr>
        <p:spPr>
          <a:xfrm>
            <a:off x="704850" y="2014537"/>
            <a:ext cx="8785225" cy="0"/>
          </a:xfrm>
          <a:prstGeom prst="line">
            <a:avLst/>
          </a:prstGeom>
          <a:ln w="12700">
            <a:solidFill>
              <a:srgbClr val="60BB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제목 개체 틀 29">
            <a:extLst>
              <a:ext uri="{FF2B5EF4-FFF2-40B4-BE49-F238E27FC236}">
                <a16:creationId xmlns:a16="http://schemas.microsoft.com/office/drawing/2014/main" id="{DA023579-D26D-A491-F957-8888A306A69E}"/>
              </a:ext>
            </a:extLst>
          </p:cNvPr>
          <p:cNvSpPr txBox="1">
            <a:spLocks/>
          </p:cNvSpPr>
          <p:nvPr/>
        </p:nvSpPr>
        <p:spPr>
          <a:xfrm>
            <a:off x="7624761" y="333396"/>
            <a:ext cx="1973264" cy="17619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ko-KR" altLang="en-US" sz="2000" b="1" kern="0" spc="-80" dirty="0">
                <a:ln>
                  <a:solidFill>
                    <a:schemeClr val="accent4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004D8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defRPr>
            </a:lvl1pPr>
          </a:lstStyle>
          <a:p>
            <a:pPr defTabSz="457187"/>
            <a:r>
              <a:rPr lang="en-US" altLang="ko-KR" sz="1500" spc="0" dirty="0">
                <a:solidFill>
                  <a:srgbClr val="6B6B6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Ⅲ. </a:t>
            </a:r>
            <a:r>
              <a:rPr lang="ko-KR" altLang="en-US" sz="1500" spc="0" dirty="0">
                <a:solidFill>
                  <a:srgbClr val="6B6B6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 분석</a:t>
            </a:r>
          </a:p>
        </p:txBody>
      </p:sp>
      <p:sp>
        <p:nvSpPr>
          <p:cNvPr id="10" name="오각형 4">
            <a:extLst>
              <a:ext uri="{FF2B5EF4-FFF2-40B4-BE49-F238E27FC236}">
                <a16:creationId xmlns:a16="http://schemas.microsoft.com/office/drawing/2014/main" id="{9CC0C45F-3321-2F43-6514-EB828BBFAF96}"/>
              </a:ext>
            </a:extLst>
          </p:cNvPr>
          <p:cNvSpPr/>
          <p:nvPr/>
        </p:nvSpPr>
        <p:spPr>
          <a:xfrm>
            <a:off x="5245103" y="2236874"/>
            <a:ext cx="4244972" cy="273473"/>
          </a:xfrm>
          <a:prstGeom prst="rect">
            <a:avLst/>
          </a:prstGeom>
          <a:solidFill>
            <a:srgbClr val="60BB46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>
              <a:defRPr/>
            </a:pPr>
            <a:r>
              <a:rPr kumimoji="1" lang="en-US" altLang="ko-KR" sz="1200" b="1" spc="-8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함초롬돋움" panose="020B0604000101010101" pitchFamily="50" charset="-127"/>
              </a:rPr>
              <a:t>2072</a:t>
            </a:r>
            <a:r>
              <a:rPr kumimoji="1" lang="ko-KR" altLang="en-US" sz="1200" b="1" spc="-8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함초롬돋움" panose="020B0604000101010101" pitchFamily="50" charset="-127"/>
              </a:rPr>
              <a:t>년 복지시설 예상</a:t>
            </a:r>
          </a:p>
        </p:txBody>
      </p:sp>
      <p:sp>
        <p:nvSpPr>
          <p:cNvPr id="11" name="오각형 4">
            <a:extLst>
              <a:ext uri="{FF2B5EF4-FFF2-40B4-BE49-F238E27FC236}">
                <a16:creationId xmlns:a16="http://schemas.microsoft.com/office/drawing/2014/main" id="{07745D5F-C214-CAF4-BFCF-2D75B1386674}"/>
              </a:ext>
            </a:extLst>
          </p:cNvPr>
          <p:cNvSpPr/>
          <p:nvPr/>
        </p:nvSpPr>
        <p:spPr>
          <a:xfrm>
            <a:off x="708028" y="2236874"/>
            <a:ext cx="4244972" cy="273473"/>
          </a:xfrm>
          <a:prstGeom prst="rect">
            <a:avLst/>
          </a:prstGeom>
          <a:solidFill>
            <a:srgbClr val="60BB46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>
              <a:defRPr/>
            </a:pPr>
            <a:r>
              <a:rPr kumimoji="1" lang="en-US" altLang="ko-KR" sz="1200" b="1" spc="-8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함초롬돋움" panose="020B0604000101010101" pitchFamily="50" charset="-127"/>
              </a:rPr>
              <a:t>2022</a:t>
            </a:r>
            <a:r>
              <a:rPr kumimoji="1" lang="ko-KR" altLang="en-US" sz="1200" b="1" spc="-8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함초롬돋움" panose="020B0604000101010101" pitchFamily="50" charset="-127"/>
              </a:rPr>
              <a:t>년 복지시설 </a:t>
            </a:r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F66AC7F4-4A2B-758C-8AC8-0273579C8D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1164457"/>
              </p:ext>
            </p:extLst>
          </p:nvPr>
        </p:nvGraphicFramePr>
        <p:xfrm>
          <a:off x="1348783" y="2845401"/>
          <a:ext cx="2902104" cy="2752054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451052">
                  <a:extLst>
                    <a:ext uri="{9D8B030D-6E8A-4147-A177-3AD203B41FA5}">
                      <a16:colId xmlns:a16="http://schemas.microsoft.com/office/drawing/2014/main" val="613347343"/>
                    </a:ext>
                  </a:extLst>
                </a:gridCol>
                <a:gridCol w="1451052">
                  <a:extLst>
                    <a:ext uri="{9D8B030D-6E8A-4147-A177-3AD203B41FA5}">
                      <a16:colId xmlns:a16="http://schemas.microsoft.com/office/drawing/2014/main" val="525696166"/>
                    </a:ext>
                  </a:extLst>
                </a:gridCol>
              </a:tblGrid>
              <a:tr h="43401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/>
                        <a:t>시설별</a:t>
                      </a:r>
                      <a:endParaRPr lang="ko-KR" altLang="en-US" sz="1200" b="1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2022</a:t>
                      </a:r>
                      <a:endParaRPr lang="ko-KR" altLang="en-US" sz="1200" b="1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3531982"/>
                  </a:ext>
                </a:extLst>
              </a:tr>
              <a:tr h="43401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총계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89698</a:t>
                      </a:r>
                      <a:endParaRPr lang="ko-KR" altLang="en-US" sz="1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19341"/>
                  </a:ext>
                </a:extLst>
              </a:tr>
              <a:tr h="4710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노인주거복지시설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308</a:t>
                      </a:r>
                      <a:endParaRPr lang="ko-KR" altLang="en-US" sz="1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4937255"/>
                  </a:ext>
                </a:extLst>
              </a:tr>
              <a:tr h="4710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노인의료복지시설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6069</a:t>
                      </a:r>
                      <a:endParaRPr lang="ko-KR" altLang="en-US" sz="1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5476871"/>
                  </a:ext>
                </a:extLst>
              </a:tr>
              <a:tr h="4710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/>
                        <a:t>노인여가복지시설</a:t>
                      </a:r>
                      <a:endParaRPr lang="ko-KR" alt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69786</a:t>
                      </a:r>
                      <a:endParaRPr lang="ko-KR" altLang="en-US" sz="1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2164096"/>
                  </a:ext>
                </a:extLst>
              </a:tr>
              <a:tr h="4710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재가노인복지시설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19272</a:t>
                      </a:r>
                      <a:endParaRPr lang="ko-KR" altLang="en-US" sz="1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0182337"/>
                  </a:ext>
                </a:extLst>
              </a:tr>
            </a:tbl>
          </a:graphicData>
        </a:graphic>
      </p:graphicFrame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6E3E09F1-AD6C-E2F5-3894-4561D1B84A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2279448"/>
              </p:ext>
            </p:extLst>
          </p:nvPr>
        </p:nvGraphicFramePr>
        <p:xfrm>
          <a:off x="5916537" y="2837477"/>
          <a:ext cx="2902104" cy="2752054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451052">
                  <a:extLst>
                    <a:ext uri="{9D8B030D-6E8A-4147-A177-3AD203B41FA5}">
                      <a16:colId xmlns:a16="http://schemas.microsoft.com/office/drawing/2014/main" val="613347343"/>
                    </a:ext>
                  </a:extLst>
                </a:gridCol>
                <a:gridCol w="1451052">
                  <a:extLst>
                    <a:ext uri="{9D8B030D-6E8A-4147-A177-3AD203B41FA5}">
                      <a16:colId xmlns:a16="http://schemas.microsoft.com/office/drawing/2014/main" val="525696166"/>
                    </a:ext>
                  </a:extLst>
                </a:gridCol>
              </a:tblGrid>
              <a:tr h="43401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/>
                        <a:t>시설별</a:t>
                      </a:r>
                      <a:endParaRPr lang="ko-KR" altLang="en-US" sz="1200" b="1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2072</a:t>
                      </a:r>
                      <a:endParaRPr lang="ko-KR" altLang="en-US" sz="1200" b="1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3531982"/>
                  </a:ext>
                </a:extLst>
              </a:tr>
              <a:tr h="43401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총계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177854</a:t>
                      </a:r>
                      <a:endParaRPr lang="ko-KR" altLang="en-US" sz="1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19341"/>
                  </a:ext>
                </a:extLst>
              </a:tr>
              <a:tr h="4710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노인주거복지시설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610</a:t>
                      </a:r>
                      <a:endParaRPr lang="ko-KR" altLang="en-US" sz="1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4937255"/>
                  </a:ext>
                </a:extLst>
              </a:tr>
              <a:tr h="4710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노인의료복지시설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12033</a:t>
                      </a:r>
                      <a:endParaRPr lang="ko-KR" altLang="en-US" sz="1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5476871"/>
                  </a:ext>
                </a:extLst>
              </a:tr>
              <a:tr h="4710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/>
                        <a:t>노인여가복지시설</a:t>
                      </a:r>
                      <a:endParaRPr lang="ko-KR" alt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13872</a:t>
                      </a:r>
                      <a:endParaRPr lang="ko-KR" altLang="en-US" sz="1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2164096"/>
                  </a:ext>
                </a:extLst>
              </a:tr>
              <a:tr h="4710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재가노인복지시설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38212</a:t>
                      </a:r>
                      <a:endParaRPr lang="ko-KR" altLang="en-US" sz="1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0182337"/>
                  </a:ext>
                </a:extLst>
              </a:tr>
            </a:tbl>
          </a:graphicData>
        </a:graphic>
      </p:graphicFrame>
      <p:sp>
        <p:nvSpPr>
          <p:cNvPr id="20" name="화살표: 아래쪽 19">
            <a:extLst>
              <a:ext uri="{FF2B5EF4-FFF2-40B4-BE49-F238E27FC236}">
                <a16:creationId xmlns:a16="http://schemas.microsoft.com/office/drawing/2014/main" id="{B15F0079-9EC2-36DB-C49A-D9A1F58195DD}"/>
              </a:ext>
            </a:extLst>
          </p:cNvPr>
          <p:cNvSpPr/>
          <p:nvPr/>
        </p:nvSpPr>
        <p:spPr>
          <a:xfrm rot="16200000">
            <a:off x="4914231" y="3991783"/>
            <a:ext cx="329938" cy="252400"/>
          </a:xfrm>
          <a:prstGeom prst="downArrow">
            <a:avLst/>
          </a:prstGeom>
          <a:solidFill>
            <a:srgbClr val="EC93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2E23FED-226B-9508-43D3-696C53BFE13B}"/>
              </a:ext>
            </a:extLst>
          </p:cNvPr>
          <p:cNvSpPr/>
          <p:nvPr/>
        </p:nvSpPr>
        <p:spPr>
          <a:xfrm>
            <a:off x="686587" y="1252537"/>
            <a:ext cx="8785225" cy="7424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2072</a:t>
            </a:r>
            <a:r>
              <a:rPr lang="ko-KR" altLang="en-US" sz="14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년의 복지시설 예상 값</a:t>
            </a:r>
            <a:endParaRPr lang="en-US" altLang="ko-KR" sz="1400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4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ko-KR" altLang="en-US" sz="1400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181840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0912127B-401E-1C3C-EADB-1D26A4E93823}"/>
              </a:ext>
            </a:extLst>
          </p:cNvPr>
          <p:cNvGrpSpPr/>
          <p:nvPr/>
        </p:nvGrpSpPr>
        <p:grpSpPr>
          <a:xfrm>
            <a:off x="0" y="0"/>
            <a:ext cx="9906000" cy="6858000"/>
            <a:chOff x="0" y="0"/>
            <a:chExt cx="9906000" cy="6858000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CFAB6436-BB54-4649-9E0E-CFB796A589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9906000" cy="6858000"/>
            </a:xfrm>
            <a:prstGeom prst="rect">
              <a:avLst/>
            </a:prstGeom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208D53D6-2A51-30CE-0BD2-18A7CF430567}"/>
                </a:ext>
              </a:extLst>
            </p:cNvPr>
            <p:cNvSpPr/>
            <p:nvPr/>
          </p:nvSpPr>
          <p:spPr>
            <a:xfrm>
              <a:off x="2006825" y="3172078"/>
              <a:ext cx="6077118" cy="233859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제목 개체 틀 29">
            <a:extLst>
              <a:ext uri="{FF2B5EF4-FFF2-40B4-BE49-F238E27FC236}">
                <a16:creationId xmlns:a16="http://schemas.microsoft.com/office/drawing/2014/main" id="{E58DD7FF-8626-C4D6-E1EE-65E2C8037C7B}"/>
              </a:ext>
            </a:extLst>
          </p:cNvPr>
          <p:cNvSpPr txBox="1">
            <a:spLocks/>
          </p:cNvSpPr>
          <p:nvPr/>
        </p:nvSpPr>
        <p:spPr>
          <a:xfrm>
            <a:off x="2124150" y="3289587"/>
            <a:ext cx="5657699" cy="27882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ko-KR" altLang="en-US" sz="2000" b="1" kern="0" spc="-80" dirty="0">
                <a:ln>
                  <a:solidFill>
                    <a:schemeClr val="accent4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004D8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ko-KR" altLang="en-US" sz="1600" dirty="0">
                <a:solidFill>
                  <a:srgbClr val="60BB46"/>
                </a:solidFill>
                <a:latin typeface="비트로 코어 TTF" pitchFamily="2" charset="-127"/>
                <a:ea typeface="비트로 코어 TTF" pitchFamily="2" charset="-127"/>
              </a:rPr>
              <a:t>자세한 코드는 </a:t>
            </a:r>
            <a:r>
              <a:rPr lang="en-US" altLang="ko-KR" sz="1600" dirty="0">
                <a:solidFill>
                  <a:srgbClr val="0070C0"/>
                </a:solidFill>
                <a:ea typeface="비트로 코어 TTF"/>
                <a:hlinkClick r:id="rId3" tooltip="깃허브 주소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https://github.com/seup178/bird</a:t>
            </a:r>
            <a:r>
              <a:rPr lang="en-US" altLang="ko-KR" sz="1600" dirty="0">
                <a:solidFill>
                  <a:srgbClr val="60BB46"/>
                </a:solidFill>
                <a:ea typeface="비트로 코어 TTF"/>
              </a:rPr>
              <a:t> </a:t>
            </a:r>
            <a:r>
              <a:rPr lang="ko-KR" altLang="en-US" sz="1600" dirty="0">
                <a:solidFill>
                  <a:srgbClr val="60BB46"/>
                </a:solidFill>
                <a:ea typeface="비트로 코어 TTF"/>
              </a:rPr>
              <a:t>에 있습니다</a:t>
            </a:r>
            <a:endParaRPr lang="ko-KR" altLang="en-US" sz="1600" dirty="0">
              <a:solidFill>
                <a:srgbClr val="60BB46"/>
              </a:solidFill>
              <a:latin typeface="비트로 코어 TTF" pitchFamily="2" charset="-127"/>
              <a:ea typeface="비트로 코어 TTF"/>
            </a:endParaRPr>
          </a:p>
        </p:txBody>
      </p:sp>
      <p:sp>
        <p:nvSpPr>
          <p:cNvPr id="9" name="제목 개체 틀 29">
            <a:extLst>
              <a:ext uri="{FF2B5EF4-FFF2-40B4-BE49-F238E27FC236}">
                <a16:creationId xmlns:a16="http://schemas.microsoft.com/office/drawing/2014/main" id="{46BC9ADB-377C-07F0-E4CC-D0158E7F68E2}"/>
              </a:ext>
            </a:extLst>
          </p:cNvPr>
          <p:cNvSpPr txBox="1">
            <a:spLocks/>
          </p:cNvSpPr>
          <p:nvPr/>
        </p:nvSpPr>
        <p:spPr>
          <a:xfrm>
            <a:off x="6363707" y="4341377"/>
            <a:ext cx="3070936" cy="156698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ko-KR" altLang="en-US" sz="2000" b="1" kern="0" spc="-80" dirty="0">
                <a:ln>
                  <a:solidFill>
                    <a:schemeClr val="accent4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004D8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1600" dirty="0">
                <a:solidFill>
                  <a:srgbClr val="60BB46"/>
                </a:solidFill>
                <a:latin typeface="비트로 코어 TTF" pitchFamily="2" charset="-127"/>
                <a:ea typeface="비트로 코어 TTF"/>
              </a:rPr>
              <a:t>Name: </a:t>
            </a:r>
            <a:r>
              <a:rPr lang="ko-KR" altLang="en-US" sz="1600" dirty="0">
                <a:solidFill>
                  <a:srgbClr val="60BB46"/>
                </a:solidFill>
                <a:latin typeface="비트로 코어 TTF" pitchFamily="2" charset="-127"/>
                <a:ea typeface="비트로 코어 TTF"/>
              </a:rPr>
              <a:t>김준영</a:t>
            </a:r>
            <a:endParaRPr lang="en-US" altLang="ko-KR" sz="1600" dirty="0">
              <a:solidFill>
                <a:srgbClr val="60BB46"/>
              </a:solidFill>
              <a:latin typeface="비트로 코어 TTF" pitchFamily="2" charset="-127"/>
              <a:ea typeface="비트로 코어 TTF"/>
            </a:endParaRPr>
          </a:p>
          <a:p>
            <a:pPr>
              <a:lnSpc>
                <a:spcPct val="100000"/>
              </a:lnSpc>
            </a:pPr>
            <a:endParaRPr lang="en-US" altLang="ko-KR" sz="1600" dirty="0">
              <a:solidFill>
                <a:srgbClr val="60BB46"/>
              </a:solidFill>
              <a:latin typeface="비트로 코어 TTF" pitchFamily="2" charset="-127"/>
              <a:ea typeface="비트로 코어 TTF"/>
            </a:endParaRPr>
          </a:p>
          <a:p>
            <a:pPr>
              <a:lnSpc>
                <a:spcPct val="100000"/>
              </a:lnSpc>
            </a:pPr>
            <a:r>
              <a:rPr lang="en-US" altLang="ko-KR" sz="1600" dirty="0">
                <a:solidFill>
                  <a:srgbClr val="60BB46"/>
                </a:solidFill>
                <a:latin typeface="비트로 코어 TTF" pitchFamily="2" charset="-127"/>
                <a:ea typeface="비트로 코어 TTF"/>
              </a:rPr>
              <a:t>Tel : 010-8325-7827</a:t>
            </a:r>
          </a:p>
          <a:p>
            <a:pPr>
              <a:lnSpc>
                <a:spcPct val="100000"/>
              </a:lnSpc>
            </a:pPr>
            <a:endParaRPr lang="en-US" altLang="ko-KR" sz="1600" dirty="0">
              <a:solidFill>
                <a:srgbClr val="60BB46"/>
              </a:solidFill>
              <a:latin typeface="비트로 코어 TTF" pitchFamily="2" charset="-127"/>
              <a:ea typeface="비트로 코어 TTF"/>
            </a:endParaRPr>
          </a:p>
          <a:p>
            <a:pPr>
              <a:lnSpc>
                <a:spcPct val="100000"/>
              </a:lnSpc>
            </a:pPr>
            <a:r>
              <a:rPr lang="en-US" altLang="ko-KR" sz="1600" dirty="0">
                <a:solidFill>
                  <a:srgbClr val="60BB46"/>
                </a:solidFill>
                <a:latin typeface="비트로 코어 TTF" pitchFamily="2" charset="-127"/>
                <a:ea typeface="비트로 코어 TTF"/>
              </a:rPr>
              <a:t>E-mail : felicity1828@gmail.com</a:t>
            </a:r>
            <a:endParaRPr lang="ko-KR" altLang="en-US" sz="1600" dirty="0">
              <a:solidFill>
                <a:srgbClr val="60BB46"/>
              </a:solidFill>
              <a:latin typeface="비트로 코어 TTF" pitchFamily="2" charset="-127"/>
              <a:ea typeface="비트로 코어 TTF"/>
            </a:endParaRPr>
          </a:p>
        </p:txBody>
      </p:sp>
    </p:spTree>
    <p:extLst>
      <p:ext uri="{BB962C8B-B14F-4D97-AF65-F5344CB8AC3E}">
        <p14:creationId xmlns:p14="http://schemas.microsoft.com/office/powerpoint/2010/main" val="15344031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BA2D02A-A26B-4FDE-9463-5476A14715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00F29F-7A1F-4AC9-9B77-9D33D63E1461}" type="slidenum">
              <a:rPr lang="ko-KR" altLang="en-US" smtClean="0"/>
              <a:pPr/>
              <a:t>17</a:t>
            </a:fld>
            <a:r>
              <a:rPr lang="en-US" altLang="ko-KR"/>
              <a:t>page</a:t>
            </a:r>
            <a:endParaRPr lang="ko-KR" altLang="en-US" dirty="0"/>
          </a:p>
        </p:txBody>
      </p:sp>
      <p:sp>
        <p:nvSpPr>
          <p:cNvPr id="3" name="제목 개체 틀 29">
            <a:extLst>
              <a:ext uri="{FF2B5EF4-FFF2-40B4-BE49-F238E27FC236}">
                <a16:creationId xmlns:a16="http://schemas.microsoft.com/office/drawing/2014/main" id="{F01A79C8-6EF7-4899-A963-1BC4E1469C7E}"/>
              </a:ext>
            </a:extLst>
          </p:cNvPr>
          <p:cNvSpPr txBox="1">
            <a:spLocks/>
          </p:cNvSpPr>
          <p:nvPr/>
        </p:nvSpPr>
        <p:spPr>
          <a:xfrm>
            <a:off x="688975" y="809912"/>
            <a:ext cx="3630290" cy="27882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ko-KR" altLang="en-US" sz="2000" b="1" kern="0" spc="-80" dirty="0">
                <a:ln>
                  <a:solidFill>
                    <a:schemeClr val="accent4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004D8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2400" dirty="0">
                <a:solidFill>
                  <a:srgbClr val="F5812A"/>
                </a:solidFill>
                <a:latin typeface="비트로 코어 TTF" pitchFamily="2" charset="-127"/>
                <a:ea typeface="비트로 코어 TTF" pitchFamily="2" charset="-127"/>
              </a:rPr>
              <a:t>01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비트로 코어 TTF" pitchFamily="2" charset="-127"/>
                <a:ea typeface="비트로 코어 TTF" pitchFamily="2" charset="-127"/>
              </a:rPr>
              <a:t> </a:t>
            </a:r>
            <a:r>
              <a:rPr lang="ko-KR" altLang="en-US" sz="2400" dirty="0">
                <a:solidFill>
                  <a:srgbClr val="60BB46"/>
                </a:solidFill>
                <a:latin typeface="비트로 코어 TTF" pitchFamily="2" charset="-127"/>
                <a:ea typeface="비트로 코어 TTF" pitchFamily="2" charset="-127"/>
              </a:rPr>
              <a:t>제안 배경</a:t>
            </a:r>
          </a:p>
        </p:txBody>
      </p:sp>
      <p:sp>
        <p:nvSpPr>
          <p:cNvPr id="4" name="제목 개체 틀 29">
            <a:extLst>
              <a:ext uri="{FF2B5EF4-FFF2-40B4-BE49-F238E27FC236}">
                <a16:creationId xmlns:a16="http://schemas.microsoft.com/office/drawing/2014/main" id="{516F115D-4C43-45AC-8633-42BC952BAD18}"/>
              </a:ext>
            </a:extLst>
          </p:cNvPr>
          <p:cNvSpPr txBox="1">
            <a:spLocks/>
          </p:cNvSpPr>
          <p:nvPr/>
        </p:nvSpPr>
        <p:spPr>
          <a:xfrm>
            <a:off x="4503419" y="861227"/>
            <a:ext cx="5094605" cy="17619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ko-KR" altLang="en-US" sz="2000" b="1" kern="0" spc="-80" dirty="0">
                <a:ln>
                  <a:solidFill>
                    <a:schemeClr val="accent4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004D8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defRPr>
            </a:lvl1pPr>
          </a:lstStyle>
          <a:p>
            <a:pPr defTabSz="457187"/>
            <a:r>
              <a:rPr lang="en-US" altLang="ko-KR" sz="1600" spc="0" dirty="0">
                <a:solidFill>
                  <a:srgbClr val="60BB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2) </a:t>
            </a:r>
            <a:r>
              <a:rPr lang="ko-KR" altLang="en-US" sz="1600" spc="0" dirty="0" err="1">
                <a:solidFill>
                  <a:srgbClr val="60BB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농업계</a:t>
            </a:r>
            <a:r>
              <a:rPr lang="ko-KR" altLang="en-US" sz="1600" spc="0" dirty="0">
                <a:solidFill>
                  <a:srgbClr val="60BB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학교의 이해 및 관련 지원 정책</a:t>
            </a:r>
            <a:r>
              <a:rPr lang="en-US" altLang="ko-KR" sz="1600" spc="0" dirty="0">
                <a:solidFill>
                  <a:srgbClr val="60BB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(2/2)</a:t>
            </a:r>
            <a:endParaRPr lang="ko-KR" altLang="en-US" sz="1600" spc="0" dirty="0">
              <a:solidFill>
                <a:srgbClr val="60BB4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3F1A396-6CA8-4D77-B262-951E8982B6E3}"/>
              </a:ext>
            </a:extLst>
          </p:cNvPr>
          <p:cNvCxnSpPr>
            <a:cxnSpLocks/>
          </p:cNvCxnSpPr>
          <p:nvPr/>
        </p:nvCxnSpPr>
        <p:spPr>
          <a:xfrm>
            <a:off x="4319265" y="796419"/>
            <a:ext cx="0" cy="275937"/>
          </a:xfrm>
          <a:prstGeom prst="line">
            <a:avLst/>
          </a:prstGeom>
          <a:ln w="12700">
            <a:solidFill>
              <a:srgbClr val="60BB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제목 개체 틀 29">
            <a:extLst>
              <a:ext uri="{FF2B5EF4-FFF2-40B4-BE49-F238E27FC236}">
                <a16:creationId xmlns:a16="http://schemas.microsoft.com/office/drawing/2014/main" id="{187DD400-4EF5-4B32-A5E6-4A4337C3D1FA}"/>
              </a:ext>
            </a:extLst>
          </p:cNvPr>
          <p:cNvSpPr txBox="1">
            <a:spLocks/>
          </p:cNvSpPr>
          <p:nvPr/>
        </p:nvSpPr>
        <p:spPr>
          <a:xfrm>
            <a:off x="7624761" y="333396"/>
            <a:ext cx="1973264" cy="17619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ko-KR" altLang="en-US" sz="2000" b="1" kern="0" spc="-80" dirty="0">
                <a:ln>
                  <a:solidFill>
                    <a:schemeClr val="accent4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004D8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defRPr>
            </a:lvl1pPr>
          </a:lstStyle>
          <a:p>
            <a:pPr defTabSz="457187"/>
            <a:r>
              <a:rPr lang="en-US" altLang="ko-KR" sz="1500" spc="0" dirty="0">
                <a:solidFill>
                  <a:srgbClr val="6B6B6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I. </a:t>
            </a:r>
            <a:r>
              <a:rPr lang="ko-KR" altLang="en-US" sz="1500" spc="0" dirty="0">
                <a:solidFill>
                  <a:srgbClr val="6B6B6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제안개요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9A705FB-986C-4B5B-B195-726E328AB75C}"/>
              </a:ext>
            </a:extLst>
          </p:cNvPr>
          <p:cNvSpPr/>
          <p:nvPr/>
        </p:nvSpPr>
        <p:spPr>
          <a:xfrm>
            <a:off x="704849" y="1252538"/>
            <a:ext cx="8785225" cy="7853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농업계</a:t>
            </a:r>
            <a:r>
              <a:rPr lang="ko-KR" altLang="en-US" sz="14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학생 지원 정책의 </a:t>
            </a:r>
            <a:r>
              <a:rPr lang="ko-KR" altLang="en-US" sz="1400" b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일환으로 </a:t>
            </a:r>
            <a:r>
              <a:rPr lang="ko-KR" altLang="en-US" sz="1400" b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64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농고</a:t>
            </a:r>
            <a:r>
              <a:rPr lang="en-US" altLang="ko-KR" sz="14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64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·</a:t>
            </a:r>
            <a:r>
              <a:rPr lang="ko-KR" altLang="en-US" sz="14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64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농대생들의 취업 및 창업 역량을 강화</a:t>
            </a:r>
            <a:r>
              <a:rPr lang="ko-KR" altLang="en-US" sz="14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하고 </a:t>
            </a:r>
            <a:br>
              <a:rPr lang="en-US" altLang="ko-KR" sz="14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ko-KR" altLang="en-US" sz="1400" b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64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농산업분야로의 취</a:t>
            </a:r>
            <a:r>
              <a:rPr lang="en-US" altLang="ko-KR" sz="14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64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·</a:t>
            </a:r>
            <a:r>
              <a:rPr lang="ko-KR" altLang="en-US" sz="14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64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창업 활성화에 기여하기 위해 농업계학교 교육지원사업</a:t>
            </a:r>
            <a:r>
              <a:rPr lang="ko-KR" altLang="en-US" sz="14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 시행되고 있음</a:t>
            </a:r>
            <a:endParaRPr lang="ko-KR" altLang="en-US" sz="1400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8F824860-6402-4C4B-9830-70C0F31F9C70}"/>
              </a:ext>
            </a:extLst>
          </p:cNvPr>
          <p:cNvCxnSpPr>
            <a:cxnSpLocks/>
          </p:cNvCxnSpPr>
          <p:nvPr/>
        </p:nvCxnSpPr>
        <p:spPr>
          <a:xfrm>
            <a:off x="704850" y="1252538"/>
            <a:ext cx="8785225" cy="0"/>
          </a:xfrm>
          <a:prstGeom prst="line">
            <a:avLst/>
          </a:prstGeom>
          <a:ln w="28575">
            <a:solidFill>
              <a:srgbClr val="60BB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58BC836E-F7F2-4AAF-B8F8-0DF6147F6F0A}"/>
              </a:ext>
            </a:extLst>
          </p:cNvPr>
          <p:cNvCxnSpPr>
            <a:cxnSpLocks/>
          </p:cNvCxnSpPr>
          <p:nvPr/>
        </p:nvCxnSpPr>
        <p:spPr>
          <a:xfrm>
            <a:off x="704850" y="2014537"/>
            <a:ext cx="8785225" cy="0"/>
          </a:xfrm>
          <a:prstGeom prst="line">
            <a:avLst/>
          </a:prstGeom>
          <a:ln w="12700">
            <a:solidFill>
              <a:srgbClr val="60BB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 Box 44">
            <a:extLst>
              <a:ext uri="{FF2B5EF4-FFF2-40B4-BE49-F238E27FC236}">
                <a16:creationId xmlns:a16="http://schemas.microsoft.com/office/drawing/2014/main" id="{8E971467-2D20-42AA-A619-278B58975E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32842" y="2654658"/>
            <a:ext cx="3328699" cy="616187"/>
          </a:xfrm>
          <a:prstGeom prst="rect">
            <a:avLst/>
          </a:prstGeom>
          <a:noFill/>
          <a:ln w="12700" algn="ctr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marL="92075" indent="-92075" algn="l">
              <a:spcBef>
                <a:spcPct val="0"/>
              </a:spcBef>
              <a:defRPr sz="2400">
                <a:solidFill>
                  <a:schemeClr val="tx1"/>
                </a:solidFill>
                <a:latin typeface="Arial" pitchFamily="34" charset="0"/>
              </a:defRPr>
            </a:lvl1pPr>
            <a:lvl2pPr algn="l">
              <a:spcBef>
                <a:spcPct val="0"/>
              </a:spcBef>
              <a:defRPr sz="2400">
                <a:solidFill>
                  <a:schemeClr val="tx1"/>
                </a:solidFill>
                <a:latin typeface="Arial" pitchFamily="34" charset="0"/>
              </a:defRPr>
            </a:lvl2pPr>
            <a:lvl3pPr algn="l">
              <a:spcBef>
                <a:spcPct val="0"/>
              </a:spcBef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algn="l">
              <a:spcBef>
                <a:spcPct val="0"/>
              </a:spcBef>
              <a:defRPr sz="2400">
                <a:solidFill>
                  <a:schemeClr val="tx1"/>
                </a:solidFill>
                <a:latin typeface="Arial" pitchFamily="34" charset="0"/>
              </a:defRPr>
            </a:lvl4pPr>
            <a:lvl5pPr algn="l">
              <a:spcBef>
                <a:spcPct val="0"/>
              </a:spcBef>
              <a:defRPr sz="2400">
                <a:solidFill>
                  <a:schemeClr val="tx1"/>
                </a:solidFill>
                <a:latin typeface="Arial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0" indent="0" algn="ctr">
              <a:spcBef>
                <a:spcPct val="40000"/>
              </a:spcBef>
            </a:pPr>
            <a:r>
              <a:rPr lang="ko-KR" altLang="en-US" sz="105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학교 여건에 맞는 자율적 특화 프로그램을 편성</a:t>
            </a:r>
            <a:r>
              <a:rPr lang="en-US" altLang="ko-KR" sz="105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·</a:t>
            </a:r>
            <a:r>
              <a:rPr lang="ko-KR" altLang="en-US" sz="105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운영하여 농업계학교 재학생의 농산업분야 창업</a:t>
            </a:r>
            <a:r>
              <a:rPr lang="en-US" altLang="ko-KR" sz="105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·</a:t>
            </a:r>
            <a:r>
              <a:rPr lang="ko-KR" altLang="en-US" sz="105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취업 마인드 공유</a:t>
            </a:r>
            <a:r>
              <a:rPr lang="en-US" altLang="ko-KR" sz="105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·</a:t>
            </a:r>
            <a:r>
              <a:rPr lang="ko-KR" altLang="en-US" sz="105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확산 유도</a:t>
            </a:r>
          </a:p>
        </p:txBody>
      </p:sp>
      <p:sp>
        <p:nvSpPr>
          <p:cNvPr id="29" name="Text Box 44">
            <a:extLst>
              <a:ext uri="{FF2B5EF4-FFF2-40B4-BE49-F238E27FC236}">
                <a16:creationId xmlns:a16="http://schemas.microsoft.com/office/drawing/2014/main" id="{4431A891-E07B-4330-ACC4-7B9A58DEFA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32842" y="3323391"/>
            <a:ext cx="3328698" cy="252000"/>
          </a:xfrm>
          <a:prstGeom prst="rect">
            <a:avLst/>
          </a:prstGeom>
          <a:noFill/>
          <a:ln w="12700" algn="ctr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marL="92075" indent="-92075" algn="l">
              <a:spcBef>
                <a:spcPct val="0"/>
              </a:spcBef>
              <a:defRPr sz="2400">
                <a:solidFill>
                  <a:schemeClr val="tx1"/>
                </a:solidFill>
                <a:latin typeface="Arial" pitchFamily="34" charset="0"/>
              </a:defRPr>
            </a:lvl1pPr>
            <a:lvl2pPr algn="l">
              <a:spcBef>
                <a:spcPct val="0"/>
              </a:spcBef>
              <a:defRPr sz="2400">
                <a:solidFill>
                  <a:schemeClr val="tx1"/>
                </a:solidFill>
                <a:latin typeface="Arial" pitchFamily="34" charset="0"/>
              </a:defRPr>
            </a:lvl2pPr>
            <a:lvl3pPr algn="l">
              <a:spcBef>
                <a:spcPct val="0"/>
              </a:spcBef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algn="l">
              <a:spcBef>
                <a:spcPct val="0"/>
              </a:spcBef>
              <a:defRPr sz="2400">
                <a:solidFill>
                  <a:schemeClr val="tx1"/>
                </a:solidFill>
                <a:latin typeface="Arial" pitchFamily="34" charset="0"/>
              </a:defRPr>
            </a:lvl4pPr>
            <a:lvl5pPr algn="l">
              <a:spcBef>
                <a:spcPct val="0"/>
              </a:spcBef>
              <a:defRPr sz="2400">
                <a:solidFill>
                  <a:schemeClr val="tx1"/>
                </a:solidFill>
                <a:latin typeface="Arial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0" indent="0" algn="ctr">
              <a:spcBef>
                <a:spcPct val="40000"/>
              </a:spcBef>
            </a:pPr>
            <a:r>
              <a:rPr lang="ko-KR" altLang="en-US" sz="105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농업계</a:t>
            </a:r>
            <a:r>
              <a:rPr lang="ko-KR" altLang="en-US" sz="105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학과가 설치된 학교</a:t>
            </a:r>
            <a:r>
              <a:rPr lang="en-US" altLang="ko-KR" sz="105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105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농고</a:t>
            </a:r>
            <a:r>
              <a:rPr lang="en-US" altLang="ko-KR" sz="105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05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농대</a:t>
            </a:r>
            <a:r>
              <a:rPr lang="en-US" altLang="ko-KR" sz="105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</p:txBody>
      </p:sp>
      <p:sp>
        <p:nvSpPr>
          <p:cNvPr id="30" name="Text Box 44">
            <a:extLst>
              <a:ext uri="{FF2B5EF4-FFF2-40B4-BE49-F238E27FC236}">
                <a16:creationId xmlns:a16="http://schemas.microsoft.com/office/drawing/2014/main" id="{EAFD08C6-7DFA-4FD1-B6D9-6EC074AB71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46979" y="2661338"/>
            <a:ext cx="2022899" cy="552304"/>
          </a:xfrm>
          <a:prstGeom prst="rect">
            <a:avLst/>
          </a:prstGeom>
          <a:solidFill>
            <a:schemeClr val="bg1">
              <a:lumMod val="85000"/>
              <a:alpha val="55000"/>
            </a:schemeClr>
          </a:solidFill>
          <a:ln w="12700" algn="ctr">
            <a:noFill/>
            <a:miter lim="800000"/>
            <a:headEnd/>
            <a:tailEnd/>
          </a:ln>
          <a:effectLst/>
        </p:spPr>
        <p:txBody>
          <a:bodyPr anchor="ctr"/>
          <a:lstStyle>
            <a:lvl1pPr marL="92075" indent="-92075" algn="l">
              <a:spcBef>
                <a:spcPct val="0"/>
              </a:spcBef>
              <a:defRPr sz="2400">
                <a:solidFill>
                  <a:schemeClr val="tx1"/>
                </a:solidFill>
                <a:latin typeface="Arial" pitchFamily="34" charset="0"/>
              </a:defRPr>
            </a:lvl1pPr>
            <a:lvl2pPr algn="l">
              <a:spcBef>
                <a:spcPct val="0"/>
              </a:spcBef>
              <a:defRPr sz="2400">
                <a:solidFill>
                  <a:schemeClr val="tx1"/>
                </a:solidFill>
                <a:latin typeface="Arial" pitchFamily="34" charset="0"/>
              </a:defRPr>
            </a:lvl2pPr>
            <a:lvl3pPr algn="l">
              <a:spcBef>
                <a:spcPct val="0"/>
              </a:spcBef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algn="l">
              <a:spcBef>
                <a:spcPct val="0"/>
              </a:spcBef>
              <a:defRPr sz="2400">
                <a:solidFill>
                  <a:schemeClr val="tx1"/>
                </a:solidFill>
                <a:latin typeface="Arial" pitchFamily="34" charset="0"/>
              </a:defRPr>
            </a:lvl4pPr>
            <a:lvl5pPr algn="l">
              <a:spcBef>
                <a:spcPct val="0"/>
              </a:spcBef>
              <a:defRPr sz="2400">
                <a:solidFill>
                  <a:schemeClr val="tx1"/>
                </a:solidFill>
                <a:latin typeface="Arial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0" indent="0" algn="ctr">
              <a:spcBef>
                <a:spcPct val="40000"/>
              </a:spcBef>
            </a:pPr>
            <a:r>
              <a:rPr lang="ko-KR" altLang="en-US" sz="1050" b="1" kern="0" dirty="0">
                <a:solidFill>
                  <a:srgbClr val="F46F0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’</a:t>
            </a:r>
            <a:r>
              <a:rPr lang="en-US" altLang="ko-KR" sz="1050" b="1" kern="0" dirty="0">
                <a:solidFill>
                  <a:srgbClr val="F46F0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</a:t>
            </a:r>
            <a:r>
              <a:rPr lang="ko-KR" altLang="en-US" sz="1050" b="1" kern="0" dirty="0">
                <a:solidFill>
                  <a:srgbClr val="F46F0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년</a:t>
            </a:r>
            <a:r>
              <a:rPr lang="ko-KR" altLang="en-US" sz="105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농업계학교 교육지원사업참가 농업계학교</a:t>
            </a:r>
            <a:r>
              <a:rPr lang="ko-KR" altLang="en-US" sz="1050" b="1" kern="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endParaRPr lang="en-US" altLang="ko-KR" sz="105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1" name="Text Box 44">
            <a:extLst>
              <a:ext uri="{FF2B5EF4-FFF2-40B4-BE49-F238E27FC236}">
                <a16:creationId xmlns:a16="http://schemas.microsoft.com/office/drawing/2014/main" id="{D47A531A-E1A9-4A46-910F-C87C9CF2AE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6080" y="3319508"/>
            <a:ext cx="364677" cy="2396326"/>
          </a:xfrm>
          <a:prstGeom prst="rect">
            <a:avLst/>
          </a:prstGeom>
          <a:solidFill>
            <a:srgbClr val="C5E0B4">
              <a:alpha val="55000"/>
            </a:srgbClr>
          </a:solidFill>
          <a:ln w="12700" algn="ctr">
            <a:noFill/>
            <a:miter lim="800000"/>
            <a:headEnd/>
            <a:tailEnd/>
          </a:ln>
          <a:effectLst/>
        </p:spPr>
        <p:txBody>
          <a:bodyPr lIns="72000" tIns="36000" rIns="72000" bIns="36000" anchor="ctr"/>
          <a:lstStyle>
            <a:lvl1pPr marL="92075" indent="-92075" algn="l">
              <a:spcBef>
                <a:spcPct val="0"/>
              </a:spcBef>
              <a:defRPr sz="2400">
                <a:solidFill>
                  <a:schemeClr val="tx1"/>
                </a:solidFill>
                <a:latin typeface="Arial" pitchFamily="34" charset="0"/>
              </a:defRPr>
            </a:lvl1pPr>
            <a:lvl2pPr algn="l">
              <a:spcBef>
                <a:spcPct val="0"/>
              </a:spcBef>
              <a:defRPr sz="2400">
                <a:solidFill>
                  <a:schemeClr val="tx1"/>
                </a:solidFill>
                <a:latin typeface="Arial" pitchFamily="34" charset="0"/>
              </a:defRPr>
            </a:lvl2pPr>
            <a:lvl3pPr algn="l">
              <a:spcBef>
                <a:spcPct val="0"/>
              </a:spcBef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algn="l">
              <a:spcBef>
                <a:spcPct val="0"/>
              </a:spcBef>
              <a:defRPr sz="2400">
                <a:solidFill>
                  <a:schemeClr val="tx1"/>
                </a:solidFill>
                <a:latin typeface="Arial" pitchFamily="34" charset="0"/>
              </a:defRPr>
            </a:lvl4pPr>
            <a:lvl5pPr algn="l">
              <a:spcBef>
                <a:spcPct val="0"/>
              </a:spcBef>
              <a:defRPr sz="2400">
                <a:solidFill>
                  <a:schemeClr val="tx1"/>
                </a:solidFill>
                <a:latin typeface="Arial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0" indent="0" algn="ctr">
              <a:spcBef>
                <a:spcPct val="40000"/>
              </a:spcBef>
            </a:pPr>
            <a:r>
              <a:rPr lang="ko-KR" altLang="en-US" sz="11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사업개요</a:t>
            </a:r>
            <a:endParaRPr lang="en-US" altLang="ko-KR" sz="11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2" name="Text Box 44">
            <a:extLst>
              <a:ext uri="{FF2B5EF4-FFF2-40B4-BE49-F238E27FC236}">
                <a16:creationId xmlns:a16="http://schemas.microsoft.com/office/drawing/2014/main" id="{DC8ED5EB-6C2E-49A7-A2C6-232D3003BD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01414" y="3319509"/>
            <a:ext cx="477342" cy="252000"/>
          </a:xfrm>
          <a:prstGeom prst="rect">
            <a:avLst/>
          </a:prstGeom>
          <a:solidFill>
            <a:srgbClr val="C5E0B4">
              <a:alpha val="55000"/>
            </a:srgbClr>
          </a:solidFill>
          <a:ln w="12700" algn="ctr">
            <a:noFill/>
            <a:miter lim="800000"/>
            <a:headEnd/>
            <a:tailEnd/>
          </a:ln>
          <a:effectLst/>
        </p:spPr>
        <p:txBody>
          <a:bodyPr lIns="0" rIns="0" anchor="ctr"/>
          <a:lstStyle>
            <a:lvl1pPr marL="92075" indent="-92075" algn="l">
              <a:spcBef>
                <a:spcPct val="0"/>
              </a:spcBef>
              <a:defRPr sz="2400">
                <a:solidFill>
                  <a:schemeClr val="tx1"/>
                </a:solidFill>
                <a:latin typeface="Arial" pitchFamily="34" charset="0"/>
              </a:defRPr>
            </a:lvl1pPr>
            <a:lvl2pPr algn="l">
              <a:spcBef>
                <a:spcPct val="0"/>
              </a:spcBef>
              <a:defRPr sz="2400">
                <a:solidFill>
                  <a:schemeClr val="tx1"/>
                </a:solidFill>
                <a:latin typeface="Arial" pitchFamily="34" charset="0"/>
              </a:defRPr>
            </a:lvl2pPr>
            <a:lvl3pPr algn="l">
              <a:spcBef>
                <a:spcPct val="0"/>
              </a:spcBef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algn="l">
              <a:spcBef>
                <a:spcPct val="0"/>
              </a:spcBef>
              <a:defRPr sz="2400">
                <a:solidFill>
                  <a:schemeClr val="tx1"/>
                </a:solidFill>
                <a:latin typeface="Arial" pitchFamily="34" charset="0"/>
              </a:defRPr>
            </a:lvl4pPr>
            <a:lvl5pPr algn="l">
              <a:spcBef>
                <a:spcPct val="0"/>
              </a:spcBef>
              <a:defRPr sz="2400">
                <a:solidFill>
                  <a:schemeClr val="tx1"/>
                </a:solidFill>
                <a:latin typeface="Arial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0" indent="0" algn="ctr">
              <a:spcBef>
                <a:spcPct val="40000"/>
              </a:spcBef>
            </a:pPr>
            <a:r>
              <a:rPr lang="ko-KR" altLang="en-US" sz="11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대상</a:t>
            </a:r>
            <a:endParaRPr lang="en-US" altLang="ko-KR" sz="11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3" name="Text Box 44">
            <a:extLst>
              <a:ext uri="{FF2B5EF4-FFF2-40B4-BE49-F238E27FC236}">
                <a16:creationId xmlns:a16="http://schemas.microsoft.com/office/drawing/2014/main" id="{2CDD27CF-FE28-4066-BD32-3DEF3A94C4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01414" y="3620172"/>
            <a:ext cx="477342" cy="2095662"/>
          </a:xfrm>
          <a:prstGeom prst="rect">
            <a:avLst/>
          </a:prstGeom>
          <a:solidFill>
            <a:srgbClr val="C5E0B4">
              <a:alpha val="55000"/>
            </a:srgbClr>
          </a:solidFill>
          <a:ln w="12700" algn="ctr">
            <a:noFill/>
            <a:miter lim="800000"/>
            <a:headEnd/>
            <a:tailEnd/>
          </a:ln>
          <a:effectLst/>
        </p:spPr>
        <p:txBody>
          <a:bodyPr lIns="0" rIns="0" anchor="ctr"/>
          <a:lstStyle>
            <a:lvl1pPr marL="92075" indent="-92075" algn="l">
              <a:spcBef>
                <a:spcPct val="0"/>
              </a:spcBef>
              <a:defRPr sz="2400">
                <a:solidFill>
                  <a:schemeClr val="tx1"/>
                </a:solidFill>
                <a:latin typeface="Arial" pitchFamily="34" charset="0"/>
              </a:defRPr>
            </a:lvl1pPr>
            <a:lvl2pPr algn="l">
              <a:spcBef>
                <a:spcPct val="0"/>
              </a:spcBef>
              <a:defRPr sz="2400">
                <a:solidFill>
                  <a:schemeClr val="tx1"/>
                </a:solidFill>
                <a:latin typeface="Arial" pitchFamily="34" charset="0"/>
              </a:defRPr>
            </a:lvl2pPr>
            <a:lvl3pPr algn="l">
              <a:spcBef>
                <a:spcPct val="0"/>
              </a:spcBef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algn="l">
              <a:spcBef>
                <a:spcPct val="0"/>
              </a:spcBef>
              <a:defRPr sz="2400">
                <a:solidFill>
                  <a:schemeClr val="tx1"/>
                </a:solidFill>
                <a:latin typeface="Arial" pitchFamily="34" charset="0"/>
              </a:defRPr>
            </a:lvl4pPr>
            <a:lvl5pPr algn="l">
              <a:spcBef>
                <a:spcPct val="0"/>
              </a:spcBef>
              <a:defRPr sz="2400">
                <a:solidFill>
                  <a:schemeClr val="tx1"/>
                </a:solidFill>
                <a:latin typeface="Arial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0" indent="0" algn="ctr">
              <a:spcBef>
                <a:spcPct val="40000"/>
              </a:spcBef>
            </a:pPr>
            <a:r>
              <a:rPr lang="ko-KR" altLang="en-US" sz="11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내용</a:t>
            </a:r>
            <a:endParaRPr lang="en-US" altLang="ko-KR" sz="11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4" name="Text Box 44">
            <a:extLst>
              <a:ext uri="{FF2B5EF4-FFF2-40B4-BE49-F238E27FC236}">
                <a16:creationId xmlns:a16="http://schemas.microsoft.com/office/drawing/2014/main" id="{4D7B9830-E4F7-4C36-9AB6-2B468F0CBB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30406" y="3633252"/>
            <a:ext cx="3322594" cy="2082582"/>
          </a:xfrm>
          <a:prstGeom prst="rect">
            <a:avLst/>
          </a:prstGeom>
          <a:solidFill>
            <a:schemeClr val="bg1"/>
          </a:solidFill>
          <a:ln w="12700" algn="ctr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/>
        </p:spPr>
        <p:txBody>
          <a:bodyPr anchor="ctr"/>
          <a:lstStyle>
            <a:lvl1pPr marL="92075" indent="-92075" algn="l">
              <a:spcBef>
                <a:spcPct val="0"/>
              </a:spcBef>
              <a:defRPr sz="2400">
                <a:solidFill>
                  <a:schemeClr val="tx1"/>
                </a:solidFill>
                <a:latin typeface="Arial" pitchFamily="34" charset="0"/>
              </a:defRPr>
            </a:lvl1pPr>
            <a:lvl2pPr algn="l">
              <a:spcBef>
                <a:spcPct val="0"/>
              </a:spcBef>
              <a:defRPr sz="2400">
                <a:solidFill>
                  <a:schemeClr val="tx1"/>
                </a:solidFill>
                <a:latin typeface="Arial" pitchFamily="34" charset="0"/>
              </a:defRPr>
            </a:lvl2pPr>
            <a:lvl3pPr algn="l">
              <a:spcBef>
                <a:spcPct val="0"/>
              </a:spcBef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algn="l">
              <a:spcBef>
                <a:spcPct val="0"/>
              </a:spcBef>
              <a:defRPr sz="2400">
                <a:solidFill>
                  <a:schemeClr val="tx1"/>
                </a:solidFill>
                <a:latin typeface="Arial" pitchFamily="34" charset="0"/>
              </a:defRPr>
            </a:lvl4pPr>
            <a:lvl5pPr algn="l">
              <a:spcBef>
                <a:spcPct val="0"/>
              </a:spcBef>
              <a:defRPr sz="2400">
                <a:solidFill>
                  <a:schemeClr val="tx1"/>
                </a:solidFill>
                <a:latin typeface="Arial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0" indent="0" algn="ctr">
              <a:spcBef>
                <a:spcPct val="40000"/>
              </a:spcBef>
            </a:pPr>
            <a:endParaRPr lang="en-US" altLang="ko-KR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5D506C7-269F-4023-8C0F-6417BC149416}"/>
              </a:ext>
            </a:extLst>
          </p:cNvPr>
          <p:cNvSpPr txBox="1"/>
          <p:nvPr/>
        </p:nvSpPr>
        <p:spPr>
          <a:xfrm>
            <a:off x="1691690" y="3641718"/>
            <a:ext cx="3199772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v"/>
            </a:pP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교육내용 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정부 지정 프로그램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의무 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 이상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과 학교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지역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·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산업체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 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특화 교육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최대 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lang="ko-KR" altLang="en-US" sz="1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C3F1F2A-E547-4814-B4D2-EDA6B9D202CD}"/>
              </a:ext>
            </a:extLst>
          </p:cNvPr>
          <p:cNvSpPr txBox="1"/>
          <p:nvPr/>
        </p:nvSpPr>
        <p:spPr>
          <a:xfrm>
            <a:off x="1700482" y="4022633"/>
            <a:ext cx="31997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v"/>
            </a:pP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지원내용 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학교별 교육과정 운영비</a:t>
            </a:r>
            <a:endParaRPr lang="en-US" altLang="ko-KR" sz="1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- 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강사수당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실습재료비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인쇄비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교육장 사용료 등</a:t>
            </a:r>
          </a:p>
        </p:txBody>
      </p:sp>
      <p:graphicFrame>
        <p:nvGraphicFramePr>
          <p:cNvPr id="37" name="표 36">
            <a:extLst>
              <a:ext uri="{FF2B5EF4-FFF2-40B4-BE49-F238E27FC236}">
                <a16:creationId xmlns:a16="http://schemas.microsoft.com/office/drawing/2014/main" id="{9E4D0DE0-087F-4DC0-AB10-C42ACA3B2613}"/>
              </a:ext>
            </a:extLst>
          </p:cNvPr>
          <p:cNvGraphicFramePr>
            <a:graphicFrameLocks noGrp="1"/>
          </p:cNvGraphicFramePr>
          <p:nvPr/>
        </p:nvGraphicFramePr>
        <p:xfrm>
          <a:off x="1781688" y="4431209"/>
          <a:ext cx="3026848" cy="116699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64566">
                  <a:extLst>
                    <a:ext uri="{9D8B030D-6E8A-4147-A177-3AD203B41FA5}">
                      <a16:colId xmlns:a16="http://schemas.microsoft.com/office/drawing/2014/main" val="2866532953"/>
                    </a:ext>
                  </a:extLst>
                </a:gridCol>
                <a:gridCol w="1167238">
                  <a:extLst>
                    <a:ext uri="{9D8B030D-6E8A-4147-A177-3AD203B41FA5}">
                      <a16:colId xmlns:a16="http://schemas.microsoft.com/office/drawing/2014/main" val="1587075437"/>
                    </a:ext>
                  </a:extLst>
                </a:gridCol>
                <a:gridCol w="1595044">
                  <a:extLst>
                    <a:ext uri="{9D8B030D-6E8A-4147-A177-3AD203B41FA5}">
                      <a16:colId xmlns:a16="http://schemas.microsoft.com/office/drawing/2014/main" val="534484763"/>
                    </a:ext>
                  </a:extLst>
                </a:gridCol>
              </a:tblGrid>
              <a:tr h="221517"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ko-KR" altLang="en-US" sz="9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구분</a:t>
                      </a:r>
                    </a:p>
                  </a:txBody>
                  <a:tcPr marL="0" marR="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ko-KR" altLang="en-US" sz="10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정부지정분야</a:t>
                      </a: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ko-KR" altLang="en-US" sz="1000" b="1" i="0" u="none" strike="noStrike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학교특화분야</a:t>
                      </a:r>
                      <a:endParaRPr lang="ko-KR" altLang="en-US" sz="1000" b="1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2723136"/>
                  </a:ext>
                </a:extLst>
              </a:tr>
              <a:tr h="93048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-10" dirty="0">
                          <a:solidFill>
                            <a:srgbClr val="000000"/>
                          </a:solidFill>
                          <a:latin typeface="+mj-lt"/>
                          <a:ea typeface="나눔고딕" pitchFamily="50" charset="-127"/>
                        </a:rPr>
                        <a:t>프로</a:t>
                      </a:r>
                      <a:endParaRPr lang="en-US" altLang="ko-KR" sz="900" b="1" kern="0" spc="-10" dirty="0">
                        <a:solidFill>
                          <a:srgbClr val="000000"/>
                        </a:solidFill>
                        <a:latin typeface="+mj-lt"/>
                        <a:ea typeface="나눔고딕" pitchFamily="50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-10" dirty="0">
                          <a:solidFill>
                            <a:srgbClr val="000000"/>
                          </a:solidFill>
                          <a:latin typeface="+mj-lt"/>
                          <a:ea typeface="나눔고딕" pitchFamily="50" charset="-127"/>
                        </a:rPr>
                        <a:t>그램</a:t>
                      </a:r>
                      <a:endParaRPr lang="en-US" altLang="ko-KR" sz="900" b="1" kern="0" spc="-10" dirty="0">
                        <a:solidFill>
                          <a:srgbClr val="000000"/>
                        </a:solidFill>
                        <a:latin typeface="+mj-lt"/>
                        <a:ea typeface="나눔고딕" pitchFamily="50" charset="-127"/>
                      </a:endParaRPr>
                    </a:p>
                  </a:txBody>
                  <a:tcPr marL="0" marR="0" marT="17907" marB="179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ea"/>
                        <a:buNone/>
                      </a:pPr>
                      <a:r>
                        <a:rPr lang="en-US" altLang="ko-KR" sz="850" kern="0" spc="-10" dirty="0">
                          <a:solidFill>
                            <a:srgbClr val="00000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1) </a:t>
                      </a:r>
                      <a:r>
                        <a:rPr lang="ko-KR" altLang="en-US" sz="850" kern="0" spc="-10" dirty="0">
                          <a:solidFill>
                            <a:srgbClr val="00000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진로탐색 및 체험교육</a:t>
                      </a:r>
                      <a:endParaRPr lang="en-US" altLang="ko-KR" sz="850" kern="0" spc="-10" dirty="0">
                        <a:solidFill>
                          <a:srgbClr val="000000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ea"/>
                        <a:buNone/>
                      </a:pPr>
                      <a:r>
                        <a:rPr lang="en-US" altLang="ko-KR" sz="850" kern="0" spc="-10" dirty="0">
                          <a:solidFill>
                            <a:srgbClr val="00000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2) </a:t>
                      </a:r>
                      <a:r>
                        <a:rPr lang="ko-KR" altLang="en-US" sz="850" kern="0" spc="-10" dirty="0">
                          <a:solidFill>
                            <a:srgbClr val="00000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교내</a:t>
                      </a:r>
                      <a:r>
                        <a:rPr lang="en-US" altLang="ko-KR" sz="850" kern="0" spc="-10" dirty="0">
                          <a:solidFill>
                            <a:srgbClr val="00000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·</a:t>
                      </a:r>
                      <a:r>
                        <a:rPr lang="ko-KR" altLang="en-US" sz="850" kern="0" spc="-10" dirty="0">
                          <a:solidFill>
                            <a:srgbClr val="00000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외 현장실습</a:t>
                      </a:r>
                      <a:endParaRPr lang="en-US" altLang="ko-KR" sz="850" kern="0" spc="-10" dirty="0">
                        <a:solidFill>
                          <a:srgbClr val="000000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ea"/>
                        <a:buNone/>
                      </a:pPr>
                      <a:r>
                        <a:rPr lang="en-US" altLang="ko-KR" sz="850" kern="0" spc="-10" dirty="0">
                          <a:solidFill>
                            <a:srgbClr val="00000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3) </a:t>
                      </a:r>
                      <a:r>
                        <a:rPr lang="ko-KR" altLang="en-US" sz="850" kern="0" spc="-10" dirty="0">
                          <a:solidFill>
                            <a:srgbClr val="00000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자격증 취득 교육</a:t>
                      </a:r>
                      <a:endParaRPr lang="en-US" altLang="ko-KR" sz="850" kern="0" spc="-10" dirty="0">
                        <a:solidFill>
                          <a:srgbClr val="000000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ea"/>
                        <a:buNone/>
                      </a:pPr>
                      <a:r>
                        <a:rPr lang="en-US" altLang="ko-KR" sz="850" kern="0" spc="-10" dirty="0">
                          <a:solidFill>
                            <a:srgbClr val="00000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4) </a:t>
                      </a:r>
                      <a:r>
                        <a:rPr lang="ko-KR" altLang="en-US" sz="850" kern="0" spc="-10" dirty="0">
                          <a:solidFill>
                            <a:srgbClr val="00000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창업</a:t>
                      </a:r>
                      <a:r>
                        <a:rPr lang="en-US" altLang="ko-KR" sz="850" kern="0" spc="-10" dirty="0">
                          <a:solidFill>
                            <a:srgbClr val="00000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·</a:t>
                      </a:r>
                      <a:r>
                        <a:rPr lang="ko-KR" altLang="en-US" sz="850" kern="0" spc="-10" dirty="0">
                          <a:solidFill>
                            <a:srgbClr val="00000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취업동아리</a:t>
                      </a:r>
                      <a:endParaRPr lang="en-US" altLang="ko-KR" sz="850" kern="0" spc="-10" dirty="0">
                        <a:solidFill>
                          <a:srgbClr val="000000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ea"/>
                        <a:buNone/>
                      </a:pPr>
                      <a:r>
                        <a:rPr lang="en-US" altLang="ko-KR" sz="850" kern="0" spc="-10" dirty="0">
                          <a:solidFill>
                            <a:srgbClr val="00000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5) </a:t>
                      </a:r>
                      <a:r>
                        <a:rPr lang="ko-KR" altLang="en-US" sz="850" kern="0" spc="-10" dirty="0">
                          <a:solidFill>
                            <a:srgbClr val="00000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창</a:t>
                      </a:r>
                      <a:r>
                        <a:rPr lang="en-US" altLang="ko-KR" sz="850" kern="0" spc="-10" dirty="0">
                          <a:solidFill>
                            <a:srgbClr val="00000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·</a:t>
                      </a:r>
                      <a:r>
                        <a:rPr lang="ko-KR" altLang="en-US" sz="850" kern="0" spc="-10" dirty="0">
                          <a:solidFill>
                            <a:srgbClr val="00000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취업 실무교육</a:t>
                      </a:r>
                      <a:endParaRPr lang="en-US" altLang="ko-KR" sz="850" kern="0" spc="-10" dirty="0">
                        <a:solidFill>
                          <a:srgbClr val="000000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ea"/>
                        <a:buNone/>
                      </a:pPr>
                      <a:r>
                        <a:rPr lang="en-US" altLang="ko-KR" sz="850" kern="0" spc="-10" dirty="0">
                          <a:solidFill>
                            <a:srgbClr val="00000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6) </a:t>
                      </a:r>
                      <a:r>
                        <a:rPr lang="ko-KR" altLang="en-US" sz="850" kern="0" spc="-10" dirty="0">
                          <a:solidFill>
                            <a:srgbClr val="00000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승계 기초</a:t>
                      </a:r>
                      <a:r>
                        <a:rPr lang="en-US" altLang="ko-KR" sz="850" kern="0" spc="-10" dirty="0">
                          <a:solidFill>
                            <a:srgbClr val="00000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·</a:t>
                      </a:r>
                      <a:r>
                        <a:rPr lang="ko-KR" altLang="en-US" sz="850" kern="0" spc="-10" dirty="0">
                          <a:solidFill>
                            <a:srgbClr val="00000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협약 교육</a:t>
                      </a:r>
                      <a:endParaRPr lang="en-US" altLang="ko-KR" sz="850" kern="0" spc="-10" dirty="0">
                        <a:solidFill>
                          <a:srgbClr val="000000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ea"/>
                        <a:buNone/>
                      </a:pPr>
                      <a:r>
                        <a:rPr lang="en-US" altLang="ko-KR" sz="850" kern="0" spc="-10" dirty="0">
                          <a:solidFill>
                            <a:srgbClr val="00000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7) </a:t>
                      </a:r>
                      <a:r>
                        <a:rPr lang="ko-KR" altLang="en-US" sz="850" kern="0" spc="-10" dirty="0">
                          <a:solidFill>
                            <a:srgbClr val="00000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경영 승계 교육</a:t>
                      </a:r>
                      <a:endParaRPr lang="en-US" altLang="ko-KR" sz="850" kern="0" spc="-10" dirty="0">
                        <a:solidFill>
                          <a:srgbClr val="000000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0" marT="17907" marB="17907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ea"/>
                        <a:buNone/>
                      </a:pPr>
                      <a:r>
                        <a:rPr lang="en-US" altLang="ko-KR" sz="850" kern="0" spc="-10" dirty="0">
                          <a:solidFill>
                            <a:srgbClr val="00000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1) </a:t>
                      </a:r>
                      <a:r>
                        <a:rPr lang="ko-KR" altLang="en-US" sz="850" kern="0" spc="-10" dirty="0">
                          <a:solidFill>
                            <a:srgbClr val="00000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학교 자체특성 고려한 특화교육</a:t>
                      </a:r>
                      <a:endParaRPr lang="en-US" altLang="ko-KR" sz="850" kern="0" spc="-10" dirty="0">
                        <a:solidFill>
                          <a:srgbClr val="000000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ea"/>
                        <a:buNone/>
                      </a:pPr>
                      <a:r>
                        <a:rPr lang="en-US" altLang="ko-KR" sz="850" kern="0" spc="-10" dirty="0">
                          <a:solidFill>
                            <a:srgbClr val="00000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2) </a:t>
                      </a:r>
                      <a:r>
                        <a:rPr lang="ko-KR" altLang="en-US" sz="850" kern="0" spc="-10" dirty="0">
                          <a:solidFill>
                            <a:srgbClr val="00000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농산업분야 진출 마인드 교육</a:t>
                      </a:r>
                      <a:endParaRPr lang="en-US" altLang="ko-KR" sz="850" kern="0" spc="-10" dirty="0">
                        <a:solidFill>
                          <a:srgbClr val="000000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ea"/>
                        <a:buNone/>
                      </a:pPr>
                      <a:r>
                        <a:rPr lang="en-US" altLang="ko-KR" sz="850" kern="0" spc="-10" dirty="0">
                          <a:solidFill>
                            <a:srgbClr val="00000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3) </a:t>
                      </a:r>
                      <a:r>
                        <a:rPr lang="ko-KR" altLang="en-US" sz="850" kern="0" spc="-10" dirty="0">
                          <a:solidFill>
                            <a:srgbClr val="00000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창</a:t>
                      </a:r>
                      <a:r>
                        <a:rPr lang="en-US" altLang="ko-KR" sz="850" kern="0" spc="-10" dirty="0">
                          <a:solidFill>
                            <a:srgbClr val="00000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·</a:t>
                      </a:r>
                      <a:r>
                        <a:rPr lang="ko-KR" altLang="en-US" sz="850" kern="0" spc="-10" dirty="0">
                          <a:solidFill>
                            <a:srgbClr val="00000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취업 승계 컨설팅</a:t>
                      </a:r>
                      <a:endParaRPr lang="en-US" altLang="ko-KR" sz="850" kern="0" spc="-10" dirty="0">
                        <a:solidFill>
                          <a:srgbClr val="000000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ea"/>
                        <a:buNone/>
                      </a:pPr>
                      <a:r>
                        <a:rPr lang="en-US" altLang="ko-KR" sz="850" kern="0" spc="-10" dirty="0">
                          <a:solidFill>
                            <a:srgbClr val="00000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4) </a:t>
                      </a:r>
                      <a:r>
                        <a:rPr lang="ko-KR" altLang="en-US" sz="850" kern="0" spc="-10" dirty="0" err="1">
                          <a:solidFill>
                            <a:srgbClr val="00000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도농교류</a:t>
                      </a:r>
                      <a:r>
                        <a:rPr lang="ko-KR" altLang="en-US" sz="850" kern="0" spc="-10" dirty="0">
                          <a:solidFill>
                            <a:srgbClr val="00000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 프로그램</a:t>
                      </a:r>
                      <a:endParaRPr lang="en-US" altLang="ko-KR" sz="850" kern="0" spc="-10" dirty="0">
                        <a:solidFill>
                          <a:srgbClr val="000000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ea"/>
                        <a:buNone/>
                      </a:pPr>
                      <a:r>
                        <a:rPr lang="en-US" altLang="ko-KR" sz="850" kern="0" spc="-10" dirty="0">
                          <a:solidFill>
                            <a:srgbClr val="00000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5) </a:t>
                      </a:r>
                      <a:r>
                        <a:rPr lang="ko-KR" altLang="en-US" sz="850" kern="0" spc="-10" dirty="0">
                          <a:solidFill>
                            <a:srgbClr val="00000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산업체 협약 인력양성 교육</a:t>
                      </a:r>
                      <a:endParaRPr lang="en-US" altLang="ko-KR" sz="850" kern="0" spc="-10" dirty="0">
                        <a:solidFill>
                          <a:srgbClr val="000000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228600" marR="0" indent="-22860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ea"/>
                        <a:buAutoNum type="circleNumDbPlain"/>
                      </a:pPr>
                      <a:endParaRPr lang="en-US" altLang="ko-KR" sz="850" kern="0" spc="-10" dirty="0">
                        <a:solidFill>
                          <a:srgbClr val="000000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228600" marR="0" indent="-22860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ea"/>
                        <a:buAutoNum type="circleNumDbPlain"/>
                      </a:pPr>
                      <a:endParaRPr lang="en-US" altLang="ko-KR" sz="850" kern="0" spc="-10" dirty="0">
                        <a:solidFill>
                          <a:srgbClr val="000000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0" marT="17907" marB="17907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2398226"/>
                  </a:ext>
                </a:extLst>
              </a:tr>
            </a:tbl>
          </a:graphicData>
        </a:graphic>
      </p:graphicFrame>
      <p:sp>
        <p:nvSpPr>
          <p:cNvPr id="38" name="Text Box 44">
            <a:extLst>
              <a:ext uri="{FF2B5EF4-FFF2-40B4-BE49-F238E27FC236}">
                <a16:creationId xmlns:a16="http://schemas.microsoft.com/office/drawing/2014/main" id="{FB55AAE4-A37F-436A-8D2C-AB57A7F5B9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1468" y="5773288"/>
            <a:ext cx="882676" cy="576000"/>
          </a:xfrm>
          <a:prstGeom prst="rect">
            <a:avLst/>
          </a:prstGeom>
          <a:solidFill>
            <a:srgbClr val="C5E0B4">
              <a:alpha val="55000"/>
            </a:srgbClr>
          </a:solidFill>
          <a:ln w="12700" algn="ctr">
            <a:noFill/>
            <a:miter lim="800000"/>
            <a:headEnd/>
            <a:tailEnd/>
          </a:ln>
          <a:effectLst/>
        </p:spPr>
        <p:txBody>
          <a:bodyPr anchor="ctr"/>
          <a:lstStyle>
            <a:lvl1pPr marL="92075" indent="-92075" algn="l">
              <a:spcBef>
                <a:spcPct val="0"/>
              </a:spcBef>
              <a:defRPr sz="2400">
                <a:solidFill>
                  <a:schemeClr val="tx1"/>
                </a:solidFill>
                <a:latin typeface="Arial" pitchFamily="34" charset="0"/>
              </a:defRPr>
            </a:lvl1pPr>
            <a:lvl2pPr algn="l">
              <a:spcBef>
                <a:spcPct val="0"/>
              </a:spcBef>
              <a:defRPr sz="2400">
                <a:solidFill>
                  <a:schemeClr val="tx1"/>
                </a:solidFill>
                <a:latin typeface="Arial" pitchFamily="34" charset="0"/>
              </a:defRPr>
            </a:lvl2pPr>
            <a:lvl3pPr algn="l">
              <a:spcBef>
                <a:spcPct val="0"/>
              </a:spcBef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algn="l">
              <a:spcBef>
                <a:spcPct val="0"/>
              </a:spcBef>
              <a:defRPr sz="2400">
                <a:solidFill>
                  <a:schemeClr val="tx1"/>
                </a:solidFill>
                <a:latin typeface="Arial" pitchFamily="34" charset="0"/>
              </a:defRPr>
            </a:lvl4pPr>
            <a:lvl5pPr algn="l">
              <a:spcBef>
                <a:spcPct val="0"/>
              </a:spcBef>
              <a:defRPr sz="2400">
                <a:solidFill>
                  <a:schemeClr val="tx1"/>
                </a:solidFill>
                <a:latin typeface="Arial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0" indent="0" algn="ctr">
              <a:spcBef>
                <a:spcPct val="40000"/>
              </a:spcBef>
            </a:pPr>
            <a:r>
              <a:rPr lang="ko-KR" altLang="en-US" sz="11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사업절차</a:t>
            </a:r>
            <a:endParaRPr lang="en-US" altLang="ko-KR" sz="11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9" name="Text Box 44">
            <a:extLst>
              <a:ext uri="{FF2B5EF4-FFF2-40B4-BE49-F238E27FC236}">
                <a16:creationId xmlns:a16="http://schemas.microsoft.com/office/drawing/2014/main" id="{8D3E2807-720C-4400-AB9E-B5088E784F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32841" y="5767856"/>
            <a:ext cx="3320159" cy="576000"/>
          </a:xfrm>
          <a:prstGeom prst="rect">
            <a:avLst/>
          </a:prstGeom>
          <a:noFill/>
          <a:ln w="12700" algn="ctr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marL="92075" indent="-92075" algn="l">
              <a:spcBef>
                <a:spcPct val="0"/>
              </a:spcBef>
              <a:defRPr sz="2400">
                <a:solidFill>
                  <a:schemeClr val="tx1"/>
                </a:solidFill>
                <a:latin typeface="Arial" pitchFamily="34" charset="0"/>
              </a:defRPr>
            </a:lvl1pPr>
            <a:lvl2pPr algn="l">
              <a:spcBef>
                <a:spcPct val="0"/>
              </a:spcBef>
              <a:defRPr sz="2400">
                <a:solidFill>
                  <a:schemeClr val="tx1"/>
                </a:solidFill>
                <a:latin typeface="Arial" pitchFamily="34" charset="0"/>
              </a:defRPr>
            </a:lvl2pPr>
            <a:lvl3pPr algn="l">
              <a:spcBef>
                <a:spcPct val="0"/>
              </a:spcBef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algn="l">
              <a:spcBef>
                <a:spcPct val="0"/>
              </a:spcBef>
              <a:defRPr sz="2400">
                <a:solidFill>
                  <a:schemeClr val="tx1"/>
                </a:solidFill>
                <a:latin typeface="Arial" pitchFamily="34" charset="0"/>
              </a:defRPr>
            </a:lvl4pPr>
            <a:lvl5pPr algn="l">
              <a:spcBef>
                <a:spcPct val="0"/>
              </a:spcBef>
              <a:defRPr sz="2400">
                <a:solidFill>
                  <a:schemeClr val="tx1"/>
                </a:solidFill>
                <a:latin typeface="Arial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0" indent="0" algn="ctr">
              <a:spcBef>
                <a:spcPct val="40000"/>
              </a:spcBef>
            </a:pPr>
            <a:endParaRPr lang="ko-KR" altLang="en-US" sz="105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EC52590B-4565-4715-B729-8E8E3FDF5C53}"/>
              </a:ext>
            </a:extLst>
          </p:cNvPr>
          <p:cNvGrpSpPr/>
          <p:nvPr/>
        </p:nvGrpSpPr>
        <p:grpSpPr>
          <a:xfrm>
            <a:off x="1599627" y="5856607"/>
            <a:ext cx="3359419" cy="409948"/>
            <a:chOff x="5418671" y="3737488"/>
            <a:chExt cx="3497836" cy="409948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5DDE5565-EFEF-4B4E-8E13-FE77061B4F93}"/>
                </a:ext>
              </a:extLst>
            </p:cNvPr>
            <p:cNvSpPr txBox="1"/>
            <p:nvPr/>
          </p:nvSpPr>
          <p:spPr>
            <a:xfrm>
              <a:off x="5418671" y="3778104"/>
              <a:ext cx="11521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9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지원대상</a:t>
              </a:r>
              <a:endParaRPr lang="en-US" altLang="ko-KR" sz="900" b="1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/>
              <a:r>
                <a:rPr lang="ko-KR" altLang="en-US" sz="9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선정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3B15BFF3-DE74-464A-9EFF-433C1B6DA208}"/>
                </a:ext>
              </a:extLst>
            </p:cNvPr>
            <p:cNvSpPr txBox="1"/>
            <p:nvPr/>
          </p:nvSpPr>
          <p:spPr>
            <a:xfrm>
              <a:off x="6190103" y="3768689"/>
              <a:ext cx="11521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9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운영지침</a:t>
              </a:r>
              <a:endParaRPr lang="en-US" altLang="ko-KR" sz="900" b="1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/>
              <a:r>
                <a:rPr lang="ko-KR" altLang="en-US" sz="9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통보</a:t>
              </a:r>
              <a:endParaRPr lang="en-US" altLang="ko-KR" sz="900" b="1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49ABE407-217B-4557-8B9B-BC7A7F261BA0}"/>
                </a:ext>
              </a:extLst>
            </p:cNvPr>
            <p:cNvSpPr txBox="1"/>
            <p:nvPr/>
          </p:nvSpPr>
          <p:spPr>
            <a:xfrm>
              <a:off x="6982755" y="3811600"/>
              <a:ext cx="115212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9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사업운영</a:t>
              </a:r>
              <a:endParaRPr lang="en-US" altLang="ko-KR" sz="900" b="1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4FA7C66F-B1F4-4C20-910F-A2202A0F674B}"/>
                </a:ext>
              </a:extLst>
            </p:cNvPr>
            <p:cNvSpPr txBox="1"/>
            <p:nvPr/>
          </p:nvSpPr>
          <p:spPr>
            <a:xfrm>
              <a:off x="7764379" y="3753400"/>
              <a:ext cx="11521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9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사업결과</a:t>
              </a:r>
              <a:endParaRPr lang="en-US" altLang="ko-KR" sz="900" b="1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/>
              <a:r>
                <a:rPr lang="ko-KR" altLang="en-US" sz="9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보고</a:t>
              </a:r>
              <a:r>
                <a:rPr lang="en-US" altLang="ko-KR" sz="9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/</a:t>
              </a:r>
              <a:r>
                <a:rPr lang="ko-KR" altLang="en-US" sz="9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정산</a:t>
              </a:r>
            </a:p>
          </p:txBody>
        </p:sp>
        <p:sp>
          <p:nvSpPr>
            <p:cNvPr id="45" name="사각형: 둥근 모서리 44">
              <a:extLst>
                <a:ext uri="{FF2B5EF4-FFF2-40B4-BE49-F238E27FC236}">
                  <a16:creationId xmlns:a16="http://schemas.microsoft.com/office/drawing/2014/main" id="{9881CD39-C810-49B3-A7FE-F141AA869F99}"/>
                </a:ext>
              </a:extLst>
            </p:cNvPr>
            <p:cNvSpPr/>
            <p:nvPr/>
          </p:nvSpPr>
          <p:spPr>
            <a:xfrm>
              <a:off x="5688283" y="3753400"/>
              <a:ext cx="612904" cy="384621"/>
            </a:xfrm>
            <a:prstGeom prst="round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6" name="사각형: 둥근 모서리 45">
              <a:extLst>
                <a:ext uri="{FF2B5EF4-FFF2-40B4-BE49-F238E27FC236}">
                  <a16:creationId xmlns:a16="http://schemas.microsoft.com/office/drawing/2014/main" id="{B5A7706D-F27F-496A-B99D-FAB4FC7BF9E3}"/>
                </a:ext>
              </a:extLst>
            </p:cNvPr>
            <p:cNvSpPr/>
            <p:nvPr/>
          </p:nvSpPr>
          <p:spPr>
            <a:xfrm>
              <a:off x="6468507" y="3743985"/>
              <a:ext cx="612904" cy="384621"/>
            </a:xfrm>
            <a:prstGeom prst="roundRect">
              <a:avLst/>
            </a:prstGeom>
            <a:noFill/>
            <a:ln w="1905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7" name="사각형: 둥근 모서리 46">
              <a:extLst>
                <a:ext uri="{FF2B5EF4-FFF2-40B4-BE49-F238E27FC236}">
                  <a16:creationId xmlns:a16="http://schemas.microsoft.com/office/drawing/2014/main" id="{62314243-A9F9-4B01-BE76-12859671AF2D}"/>
                </a:ext>
              </a:extLst>
            </p:cNvPr>
            <p:cNvSpPr/>
            <p:nvPr/>
          </p:nvSpPr>
          <p:spPr>
            <a:xfrm>
              <a:off x="7252367" y="3742936"/>
              <a:ext cx="612904" cy="384621"/>
            </a:xfrm>
            <a:prstGeom prst="round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사각형: 둥근 모서리 47">
              <a:extLst>
                <a:ext uri="{FF2B5EF4-FFF2-40B4-BE49-F238E27FC236}">
                  <a16:creationId xmlns:a16="http://schemas.microsoft.com/office/drawing/2014/main" id="{80D180E9-47A9-4B4A-BA62-43C4F5E4EDB4}"/>
                </a:ext>
              </a:extLst>
            </p:cNvPr>
            <p:cNvSpPr/>
            <p:nvPr/>
          </p:nvSpPr>
          <p:spPr>
            <a:xfrm>
              <a:off x="8036499" y="3737488"/>
              <a:ext cx="612904" cy="384621"/>
            </a:xfrm>
            <a:prstGeom prst="roundRect">
              <a:avLst/>
            </a:prstGeom>
            <a:noFill/>
            <a:ln w="1905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화살표: 갈매기형 수장 48">
              <a:extLst>
                <a:ext uri="{FF2B5EF4-FFF2-40B4-BE49-F238E27FC236}">
                  <a16:creationId xmlns:a16="http://schemas.microsoft.com/office/drawing/2014/main" id="{D30B9708-F8BD-4849-A9C6-F98D9B096884}"/>
                </a:ext>
              </a:extLst>
            </p:cNvPr>
            <p:cNvSpPr/>
            <p:nvPr/>
          </p:nvSpPr>
          <p:spPr>
            <a:xfrm>
              <a:off x="6354787" y="3859376"/>
              <a:ext cx="72000" cy="144000"/>
            </a:xfrm>
            <a:prstGeom prst="chevron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50" name="화살표: 갈매기형 수장 49">
              <a:extLst>
                <a:ext uri="{FF2B5EF4-FFF2-40B4-BE49-F238E27FC236}">
                  <a16:creationId xmlns:a16="http://schemas.microsoft.com/office/drawing/2014/main" id="{D4481F74-9898-4A97-890C-E45750182581}"/>
                </a:ext>
              </a:extLst>
            </p:cNvPr>
            <p:cNvSpPr/>
            <p:nvPr/>
          </p:nvSpPr>
          <p:spPr>
            <a:xfrm>
              <a:off x="7126771" y="3861064"/>
              <a:ext cx="72000" cy="144000"/>
            </a:xfrm>
            <a:prstGeom prst="chevron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51" name="화살표: 갈매기형 수장 50">
              <a:extLst>
                <a:ext uri="{FF2B5EF4-FFF2-40B4-BE49-F238E27FC236}">
                  <a16:creationId xmlns:a16="http://schemas.microsoft.com/office/drawing/2014/main" id="{A477A4E4-195F-4405-B398-7AD86749593D}"/>
                </a:ext>
              </a:extLst>
            </p:cNvPr>
            <p:cNvSpPr/>
            <p:nvPr/>
          </p:nvSpPr>
          <p:spPr>
            <a:xfrm>
              <a:off x="7911747" y="3861048"/>
              <a:ext cx="72000" cy="144000"/>
            </a:xfrm>
            <a:prstGeom prst="chevron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52" name="표 51">
            <a:extLst>
              <a:ext uri="{FF2B5EF4-FFF2-40B4-BE49-F238E27FC236}">
                <a16:creationId xmlns:a16="http://schemas.microsoft.com/office/drawing/2014/main" id="{95DFBAE1-669E-4345-B06F-5E8F7C744100}"/>
              </a:ext>
            </a:extLst>
          </p:cNvPr>
          <p:cNvGraphicFramePr>
            <a:graphicFrameLocks noGrp="1"/>
          </p:cNvGraphicFramePr>
          <p:nvPr/>
        </p:nvGraphicFramePr>
        <p:xfrm>
          <a:off x="5240338" y="3309963"/>
          <a:ext cx="2022899" cy="303389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093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3548">
                  <a:extLst>
                    <a:ext uri="{9D8B030D-6E8A-4147-A177-3AD203B41FA5}">
                      <a16:colId xmlns:a16="http://schemas.microsoft.com/office/drawing/2014/main" val="1753592056"/>
                    </a:ext>
                  </a:extLst>
                </a:gridCol>
              </a:tblGrid>
              <a:tr h="376192"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학교명</a:t>
                      </a:r>
                      <a:endParaRPr lang="en-US" altLang="ko-KR" sz="1000" b="1" i="0" u="none" strike="noStrike" dirty="0">
                        <a:solidFill>
                          <a:schemeClr val="bg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algn="ctr" fontAlgn="ctr" latinLnBrk="0"/>
                      <a:r>
                        <a:rPr lang="en-US" altLang="ko-KR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(</a:t>
                      </a:r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고등학교</a:t>
                      </a:r>
                      <a:r>
                        <a:rPr lang="en-US" altLang="ko-KR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)</a:t>
                      </a:r>
                      <a:endParaRPr lang="ko-KR" alt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812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학교명 </a:t>
                      </a:r>
                      <a:r>
                        <a:rPr lang="en-US" altLang="ko-KR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(</a:t>
                      </a:r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대학교</a:t>
                      </a:r>
                      <a:r>
                        <a:rPr lang="en-US" altLang="ko-KR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)</a:t>
                      </a:r>
                      <a:endParaRPr lang="ko-KR" alt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812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1593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-10" dirty="0" err="1">
                          <a:solidFill>
                            <a:srgbClr val="00000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경남자영고</a:t>
                      </a:r>
                      <a:endParaRPr lang="ko-KR" altLang="en-US" sz="800" kern="0" spc="-10" dirty="0">
                        <a:solidFill>
                          <a:srgbClr val="000000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-10" dirty="0">
                          <a:solidFill>
                            <a:srgbClr val="00000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공주생명과학고</a:t>
                      </a:r>
                    </a:p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-10" dirty="0" err="1">
                          <a:solidFill>
                            <a:srgbClr val="00000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금산산업고</a:t>
                      </a:r>
                      <a:endParaRPr lang="ko-KR" altLang="en-US" sz="800" kern="0" spc="-10" dirty="0">
                        <a:solidFill>
                          <a:srgbClr val="000000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-10" dirty="0" err="1">
                          <a:solidFill>
                            <a:srgbClr val="00000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김제농생명마이스터고</a:t>
                      </a:r>
                      <a:endParaRPr lang="ko-KR" altLang="en-US" sz="800" kern="0" spc="-10" dirty="0">
                        <a:solidFill>
                          <a:srgbClr val="000000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kern="0" spc="-10" dirty="0">
                          <a:solidFill>
                            <a:srgbClr val="00000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(</a:t>
                      </a:r>
                      <a:r>
                        <a:rPr lang="ko-KR" altLang="en-US" sz="800" kern="0" spc="-10" dirty="0">
                          <a:solidFill>
                            <a:srgbClr val="00000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구 </a:t>
                      </a:r>
                      <a:r>
                        <a:rPr lang="ko-KR" altLang="en-US" sz="800" kern="0" spc="-10" dirty="0" err="1">
                          <a:solidFill>
                            <a:srgbClr val="00000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김제자영고</a:t>
                      </a:r>
                      <a:r>
                        <a:rPr lang="en-US" altLang="ko-KR" sz="800" kern="0" spc="-10" dirty="0">
                          <a:solidFill>
                            <a:srgbClr val="00000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)</a:t>
                      </a:r>
                    </a:p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-10" dirty="0" err="1">
                          <a:solidFill>
                            <a:srgbClr val="00000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대구농업마이스터고</a:t>
                      </a:r>
                      <a:endParaRPr lang="ko-KR" altLang="en-US" sz="800" kern="0" spc="-10" dirty="0">
                        <a:solidFill>
                          <a:srgbClr val="000000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kern="0" spc="-10" dirty="0">
                          <a:solidFill>
                            <a:srgbClr val="00000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(</a:t>
                      </a:r>
                      <a:r>
                        <a:rPr lang="ko-KR" altLang="en-US" sz="800" kern="0" spc="-10" dirty="0">
                          <a:solidFill>
                            <a:srgbClr val="00000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구 대구자연과학고</a:t>
                      </a:r>
                      <a:r>
                        <a:rPr lang="en-US" altLang="ko-KR" sz="800" kern="0" spc="-10" dirty="0">
                          <a:solidFill>
                            <a:srgbClr val="00000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)</a:t>
                      </a:r>
                    </a:p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-10" dirty="0">
                          <a:solidFill>
                            <a:srgbClr val="00000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수원농생명과학고</a:t>
                      </a:r>
                    </a:p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-10" dirty="0">
                          <a:solidFill>
                            <a:srgbClr val="00000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여주자영농고</a:t>
                      </a:r>
                    </a:p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-10" dirty="0">
                          <a:solidFill>
                            <a:srgbClr val="00000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유성생명과학고</a:t>
                      </a:r>
                    </a:p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-10" dirty="0">
                          <a:solidFill>
                            <a:srgbClr val="00000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전남생명과학고</a:t>
                      </a:r>
                    </a:p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-10" dirty="0">
                          <a:solidFill>
                            <a:srgbClr val="00000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전주생명과학고</a:t>
                      </a:r>
                    </a:p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-10" dirty="0" err="1">
                          <a:solidFill>
                            <a:srgbClr val="00000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천안제일고</a:t>
                      </a:r>
                      <a:endParaRPr lang="ko-KR" altLang="en-US" sz="800" kern="0" spc="-10" dirty="0">
                        <a:solidFill>
                          <a:srgbClr val="000000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-10" dirty="0" err="1">
                          <a:solidFill>
                            <a:srgbClr val="00000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한국식품마이스터고</a:t>
                      </a:r>
                      <a:endParaRPr lang="ko-KR" altLang="en-US" sz="800" kern="0" spc="-10" dirty="0">
                        <a:solidFill>
                          <a:srgbClr val="000000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kern="0" spc="-10" dirty="0">
                          <a:solidFill>
                            <a:srgbClr val="00000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(</a:t>
                      </a:r>
                      <a:r>
                        <a:rPr lang="ko-KR" altLang="en-US" sz="800" kern="0" spc="-10" dirty="0">
                          <a:solidFill>
                            <a:srgbClr val="00000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구 충남발효식품고</a:t>
                      </a:r>
                      <a:r>
                        <a:rPr lang="en-US" altLang="ko-KR" sz="800" kern="0" spc="-10" dirty="0">
                          <a:solidFill>
                            <a:srgbClr val="00000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)</a:t>
                      </a:r>
                    </a:p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-10" dirty="0" err="1">
                          <a:solidFill>
                            <a:srgbClr val="00000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서산중앙고</a:t>
                      </a:r>
                      <a:endParaRPr lang="ko-KR" altLang="en-US" sz="800" kern="0" spc="-10" dirty="0">
                        <a:solidFill>
                          <a:srgbClr val="000000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-10" dirty="0">
                          <a:solidFill>
                            <a:srgbClr val="00000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영서고</a:t>
                      </a:r>
                    </a:p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-10" dirty="0" err="1">
                          <a:solidFill>
                            <a:srgbClr val="00000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광양하이텍고</a:t>
                      </a:r>
                      <a:endParaRPr lang="ko-KR" altLang="en-US" sz="800" kern="0" spc="-10" dirty="0">
                        <a:solidFill>
                          <a:srgbClr val="000000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-10" dirty="0">
                          <a:solidFill>
                            <a:srgbClr val="00000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강원대</a:t>
                      </a:r>
                    </a:p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-10" dirty="0">
                          <a:solidFill>
                            <a:srgbClr val="00000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경북대</a:t>
                      </a:r>
                    </a:p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-10" dirty="0">
                          <a:solidFill>
                            <a:srgbClr val="00000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경상대</a:t>
                      </a:r>
                      <a:r>
                        <a:rPr lang="en-US" altLang="ko-KR" sz="800" kern="0" spc="-10" dirty="0">
                          <a:solidFill>
                            <a:srgbClr val="00000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(</a:t>
                      </a:r>
                      <a:r>
                        <a:rPr lang="ko-KR" altLang="en-US" sz="800" kern="0" spc="-10" dirty="0" err="1">
                          <a:solidFill>
                            <a:srgbClr val="00000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미전농</a:t>
                      </a:r>
                      <a:r>
                        <a:rPr lang="en-US" altLang="ko-KR" sz="800" kern="0" spc="-10" dirty="0">
                          <a:solidFill>
                            <a:srgbClr val="00000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)</a:t>
                      </a:r>
                    </a:p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-10" dirty="0">
                          <a:solidFill>
                            <a:srgbClr val="00000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경상대</a:t>
                      </a:r>
                      <a:r>
                        <a:rPr lang="en-US" altLang="ko-KR" sz="800" kern="0" spc="-10" dirty="0">
                          <a:solidFill>
                            <a:srgbClr val="00000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(</a:t>
                      </a:r>
                      <a:r>
                        <a:rPr lang="ko-KR" altLang="en-US" sz="800" kern="0" spc="-10" dirty="0" err="1">
                          <a:solidFill>
                            <a:srgbClr val="00000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융복합</a:t>
                      </a:r>
                      <a:r>
                        <a:rPr lang="en-US" altLang="ko-KR" sz="800" kern="0" spc="-10" dirty="0">
                          <a:solidFill>
                            <a:srgbClr val="00000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)</a:t>
                      </a:r>
                    </a:p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-10" dirty="0">
                          <a:solidFill>
                            <a:srgbClr val="00000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공주대</a:t>
                      </a:r>
                      <a:r>
                        <a:rPr lang="en-US" altLang="ko-KR" sz="800" kern="0" spc="-10" dirty="0">
                          <a:solidFill>
                            <a:srgbClr val="00000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(</a:t>
                      </a:r>
                      <a:r>
                        <a:rPr lang="ko-KR" altLang="en-US" sz="800" kern="0" spc="-10" dirty="0" err="1">
                          <a:solidFill>
                            <a:srgbClr val="00000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미전농</a:t>
                      </a:r>
                      <a:r>
                        <a:rPr lang="en-US" altLang="ko-KR" sz="800" kern="0" spc="-10" dirty="0">
                          <a:solidFill>
                            <a:srgbClr val="00000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)</a:t>
                      </a:r>
                    </a:p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-10" dirty="0">
                          <a:solidFill>
                            <a:srgbClr val="00000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공주대</a:t>
                      </a:r>
                      <a:r>
                        <a:rPr lang="en-US" altLang="ko-KR" sz="800" kern="0" spc="-10" dirty="0">
                          <a:solidFill>
                            <a:srgbClr val="00000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(</a:t>
                      </a:r>
                      <a:r>
                        <a:rPr lang="ko-KR" altLang="en-US" sz="800" kern="0" spc="-10" dirty="0" err="1">
                          <a:solidFill>
                            <a:srgbClr val="00000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융복합</a:t>
                      </a:r>
                      <a:r>
                        <a:rPr lang="en-US" altLang="ko-KR" sz="800" kern="0" spc="-10" dirty="0">
                          <a:solidFill>
                            <a:srgbClr val="00000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)</a:t>
                      </a:r>
                    </a:p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-10" dirty="0">
                          <a:solidFill>
                            <a:srgbClr val="00000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순천대</a:t>
                      </a:r>
                    </a:p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-10" dirty="0" err="1">
                          <a:solidFill>
                            <a:srgbClr val="00000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안동대</a:t>
                      </a:r>
                      <a:endParaRPr lang="ko-KR" altLang="en-US" sz="800" kern="0" spc="-10" dirty="0">
                        <a:solidFill>
                          <a:srgbClr val="000000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-10" dirty="0" err="1">
                          <a:solidFill>
                            <a:srgbClr val="00000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여주농전</a:t>
                      </a:r>
                      <a:endParaRPr lang="ko-KR" altLang="en-US" sz="800" kern="0" spc="-10" dirty="0">
                        <a:solidFill>
                          <a:srgbClr val="000000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-10" dirty="0">
                          <a:solidFill>
                            <a:srgbClr val="00000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전남대</a:t>
                      </a:r>
                    </a:p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-10" dirty="0">
                          <a:solidFill>
                            <a:srgbClr val="00000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전북대</a:t>
                      </a:r>
                    </a:p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-10" dirty="0">
                          <a:solidFill>
                            <a:srgbClr val="00000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제주대</a:t>
                      </a:r>
                      <a:r>
                        <a:rPr lang="en-US" altLang="ko-KR" sz="800" kern="0" spc="-10" dirty="0">
                          <a:solidFill>
                            <a:srgbClr val="00000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(</a:t>
                      </a:r>
                      <a:r>
                        <a:rPr lang="ko-KR" altLang="en-US" sz="800" kern="0" spc="-10" dirty="0" err="1">
                          <a:solidFill>
                            <a:srgbClr val="00000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미전농</a:t>
                      </a:r>
                      <a:r>
                        <a:rPr lang="en-US" altLang="ko-KR" sz="800" kern="0" spc="-10" dirty="0">
                          <a:solidFill>
                            <a:srgbClr val="00000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)</a:t>
                      </a:r>
                    </a:p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-10" dirty="0">
                          <a:solidFill>
                            <a:srgbClr val="00000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제주대</a:t>
                      </a:r>
                      <a:r>
                        <a:rPr lang="en-US" altLang="ko-KR" sz="800" kern="0" spc="-10" dirty="0">
                          <a:solidFill>
                            <a:srgbClr val="00000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(</a:t>
                      </a:r>
                      <a:r>
                        <a:rPr lang="ko-KR" altLang="en-US" sz="800" kern="0" spc="-10" dirty="0" err="1">
                          <a:solidFill>
                            <a:srgbClr val="00000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융복합</a:t>
                      </a:r>
                      <a:r>
                        <a:rPr lang="en-US" altLang="ko-KR" sz="800" kern="0" spc="-10" dirty="0">
                          <a:solidFill>
                            <a:srgbClr val="00000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)</a:t>
                      </a:r>
                    </a:p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-10" dirty="0">
                          <a:solidFill>
                            <a:srgbClr val="00000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충남대</a:t>
                      </a:r>
                      <a:r>
                        <a:rPr lang="en-US" altLang="ko-KR" sz="800" kern="0" spc="-10" dirty="0">
                          <a:solidFill>
                            <a:srgbClr val="00000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(</a:t>
                      </a:r>
                      <a:r>
                        <a:rPr lang="ko-KR" altLang="en-US" sz="800" kern="0" spc="-10" dirty="0" err="1">
                          <a:solidFill>
                            <a:srgbClr val="00000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융복합</a:t>
                      </a:r>
                      <a:r>
                        <a:rPr lang="en-US" altLang="ko-KR" sz="800" kern="0" spc="-10" dirty="0">
                          <a:solidFill>
                            <a:srgbClr val="00000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)</a:t>
                      </a:r>
                    </a:p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-10" dirty="0">
                          <a:solidFill>
                            <a:srgbClr val="00000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대구대</a:t>
                      </a:r>
                      <a:endParaRPr lang="en-US" altLang="ko-KR" sz="800" kern="0" spc="-10" dirty="0">
                        <a:solidFill>
                          <a:srgbClr val="000000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3" name="Text Box 44">
            <a:extLst>
              <a:ext uri="{FF2B5EF4-FFF2-40B4-BE49-F238E27FC236}">
                <a16:creationId xmlns:a16="http://schemas.microsoft.com/office/drawing/2014/main" id="{3CB515BF-21A7-4E80-BCCE-28954833FE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5210" y="2654658"/>
            <a:ext cx="882676" cy="616187"/>
          </a:xfrm>
          <a:prstGeom prst="rect">
            <a:avLst/>
          </a:prstGeom>
          <a:solidFill>
            <a:srgbClr val="C5E0B4">
              <a:alpha val="55000"/>
            </a:srgbClr>
          </a:solidFill>
          <a:ln w="12700" algn="ctr">
            <a:noFill/>
            <a:miter lim="800000"/>
            <a:headEnd/>
            <a:tailEnd/>
          </a:ln>
          <a:effectLst/>
        </p:spPr>
        <p:txBody>
          <a:bodyPr anchor="ctr"/>
          <a:lstStyle>
            <a:lvl1pPr marL="92075" indent="-92075" algn="l">
              <a:spcBef>
                <a:spcPct val="0"/>
              </a:spcBef>
              <a:defRPr sz="2400">
                <a:solidFill>
                  <a:schemeClr val="tx1"/>
                </a:solidFill>
                <a:latin typeface="Arial" pitchFamily="34" charset="0"/>
              </a:defRPr>
            </a:lvl1pPr>
            <a:lvl2pPr algn="l">
              <a:spcBef>
                <a:spcPct val="0"/>
              </a:spcBef>
              <a:defRPr sz="2400">
                <a:solidFill>
                  <a:schemeClr val="tx1"/>
                </a:solidFill>
                <a:latin typeface="Arial" pitchFamily="34" charset="0"/>
              </a:defRPr>
            </a:lvl2pPr>
            <a:lvl3pPr algn="l">
              <a:spcBef>
                <a:spcPct val="0"/>
              </a:spcBef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algn="l">
              <a:spcBef>
                <a:spcPct val="0"/>
              </a:spcBef>
              <a:defRPr sz="2400">
                <a:solidFill>
                  <a:schemeClr val="tx1"/>
                </a:solidFill>
                <a:latin typeface="Arial" pitchFamily="34" charset="0"/>
              </a:defRPr>
            </a:lvl4pPr>
            <a:lvl5pPr algn="l">
              <a:spcBef>
                <a:spcPct val="0"/>
              </a:spcBef>
              <a:defRPr sz="2400">
                <a:solidFill>
                  <a:schemeClr val="tx1"/>
                </a:solidFill>
                <a:latin typeface="Arial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0" indent="0" algn="ctr">
              <a:spcBef>
                <a:spcPct val="40000"/>
              </a:spcBef>
            </a:pPr>
            <a:r>
              <a:rPr lang="ko-KR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사업목적</a:t>
            </a:r>
            <a:endParaRPr lang="en-US" altLang="ko-KR" sz="11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4" name="Text Box 44">
            <a:extLst>
              <a:ext uri="{FF2B5EF4-FFF2-40B4-BE49-F238E27FC236}">
                <a16:creationId xmlns:a16="http://schemas.microsoft.com/office/drawing/2014/main" id="{EA3AD740-9C1E-4643-8010-D0D958B285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62546" y="2661338"/>
            <a:ext cx="2016538" cy="552304"/>
          </a:xfrm>
          <a:prstGeom prst="rect">
            <a:avLst/>
          </a:prstGeom>
          <a:solidFill>
            <a:schemeClr val="bg1">
              <a:lumMod val="85000"/>
              <a:alpha val="55000"/>
            </a:schemeClr>
          </a:solidFill>
          <a:ln w="12700" algn="ctr">
            <a:noFill/>
            <a:miter lim="800000"/>
            <a:headEnd/>
            <a:tailEnd/>
          </a:ln>
          <a:effectLst/>
        </p:spPr>
        <p:txBody>
          <a:bodyPr anchor="ctr"/>
          <a:lstStyle>
            <a:lvl1pPr marL="92075" indent="-92075" algn="l">
              <a:spcBef>
                <a:spcPct val="0"/>
              </a:spcBef>
              <a:defRPr sz="2400">
                <a:solidFill>
                  <a:schemeClr val="tx1"/>
                </a:solidFill>
                <a:latin typeface="Arial" pitchFamily="34" charset="0"/>
              </a:defRPr>
            </a:lvl1pPr>
            <a:lvl2pPr algn="l">
              <a:spcBef>
                <a:spcPct val="0"/>
              </a:spcBef>
              <a:defRPr sz="2400">
                <a:solidFill>
                  <a:schemeClr val="tx1"/>
                </a:solidFill>
                <a:latin typeface="Arial" pitchFamily="34" charset="0"/>
              </a:defRPr>
            </a:lvl2pPr>
            <a:lvl3pPr algn="l">
              <a:spcBef>
                <a:spcPct val="0"/>
              </a:spcBef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algn="l">
              <a:spcBef>
                <a:spcPct val="0"/>
              </a:spcBef>
              <a:defRPr sz="2400">
                <a:solidFill>
                  <a:schemeClr val="tx1"/>
                </a:solidFill>
                <a:latin typeface="Arial" pitchFamily="34" charset="0"/>
              </a:defRPr>
            </a:lvl4pPr>
            <a:lvl5pPr algn="l">
              <a:spcBef>
                <a:spcPct val="0"/>
              </a:spcBef>
              <a:defRPr sz="2400">
                <a:solidFill>
                  <a:schemeClr val="tx1"/>
                </a:solidFill>
                <a:latin typeface="Arial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0" indent="0" algn="ctr">
              <a:spcBef>
                <a:spcPct val="40000"/>
              </a:spcBef>
            </a:pPr>
            <a:r>
              <a:rPr lang="ko-KR" altLang="en-US" sz="1050" b="1" kern="0" dirty="0">
                <a:solidFill>
                  <a:srgbClr val="F46F0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’</a:t>
            </a:r>
            <a:r>
              <a:rPr lang="en-US" altLang="ko-KR" sz="1050" b="1" kern="0" dirty="0">
                <a:solidFill>
                  <a:srgbClr val="F46F0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21</a:t>
            </a:r>
            <a:r>
              <a:rPr lang="ko-KR" altLang="en-US" sz="1050" b="1" kern="0" dirty="0">
                <a:solidFill>
                  <a:srgbClr val="F46F0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년</a:t>
            </a:r>
            <a:r>
              <a:rPr lang="ko-KR" altLang="en-US" sz="1050" b="1" kern="0" dirty="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05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농업계학교 교육지원사업참가 농업계학교</a:t>
            </a:r>
            <a:r>
              <a:rPr lang="ko-KR" altLang="en-US" sz="1050" b="1" kern="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endParaRPr lang="en-US" altLang="ko-KR" sz="105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aphicFrame>
        <p:nvGraphicFramePr>
          <p:cNvPr id="55" name="표 54">
            <a:extLst>
              <a:ext uri="{FF2B5EF4-FFF2-40B4-BE49-F238E27FC236}">
                <a16:creationId xmlns:a16="http://schemas.microsoft.com/office/drawing/2014/main" id="{F2D471B4-1AD0-48F0-A169-60285DC587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7891403"/>
              </p:ext>
            </p:extLst>
          </p:nvPr>
        </p:nvGraphicFramePr>
        <p:xfrm>
          <a:off x="7473716" y="3309962"/>
          <a:ext cx="2022899" cy="303389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093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3548">
                  <a:extLst>
                    <a:ext uri="{9D8B030D-6E8A-4147-A177-3AD203B41FA5}">
                      <a16:colId xmlns:a16="http://schemas.microsoft.com/office/drawing/2014/main" val="1753592056"/>
                    </a:ext>
                  </a:extLst>
                </a:gridCol>
              </a:tblGrid>
              <a:tr h="271418"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학교명</a:t>
                      </a:r>
                      <a:endParaRPr lang="en-US" altLang="ko-KR" sz="1000" b="1" i="0" u="none" strike="noStrike" dirty="0">
                        <a:solidFill>
                          <a:schemeClr val="bg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algn="ctr" fontAlgn="ctr" latinLnBrk="0"/>
                      <a:r>
                        <a:rPr lang="en-US" altLang="ko-KR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(</a:t>
                      </a:r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고등학교</a:t>
                      </a:r>
                      <a:r>
                        <a:rPr lang="en-US" altLang="ko-KR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)</a:t>
                      </a:r>
                      <a:endParaRPr lang="ko-KR" alt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812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학교명 </a:t>
                      </a:r>
                      <a:r>
                        <a:rPr lang="en-US" altLang="ko-KR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(</a:t>
                      </a:r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대학교</a:t>
                      </a:r>
                      <a:r>
                        <a:rPr lang="en-US" altLang="ko-KR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)</a:t>
                      </a:r>
                      <a:endParaRPr lang="ko-KR" alt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812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1592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-10" dirty="0">
                          <a:solidFill>
                            <a:srgbClr val="00000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경남자영고등학교</a:t>
                      </a:r>
                      <a:endParaRPr lang="en-US" altLang="ko-KR" sz="800" kern="0" spc="-10" dirty="0">
                        <a:solidFill>
                          <a:srgbClr val="000000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-10" dirty="0">
                          <a:solidFill>
                            <a:srgbClr val="00000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공주생명과학고</a:t>
                      </a:r>
                      <a:endParaRPr lang="en-US" altLang="ko-KR" sz="800" kern="0" spc="-10" dirty="0">
                        <a:solidFill>
                          <a:srgbClr val="000000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-10" dirty="0" err="1">
                          <a:solidFill>
                            <a:srgbClr val="00000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광영하이텍고</a:t>
                      </a:r>
                      <a:endParaRPr lang="en-US" altLang="ko-KR" sz="800" kern="0" spc="-10" dirty="0">
                        <a:solidFill>
                          <a:srgbClr val="000000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-10" dirty="0" err="1">
                          <a:solidFill>
                            <a:srgbClr val="00000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김제농명마이스터고</a:t>
                      </a:r>
                      <a:endParaRPr lang="en-US" altLang="ko-KR" sz="800" kern="0" spc="-10" dirty="0">
                        <a:solidFill>
                          <a:srgbClr val="000000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kern="0" spc="-10" dirty="0">
                          <a:solidFill>
                            <a:srgbClr val="00000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(</a:t>
                      </a:r>
                      <a:r>
                        <a:rPr lang="ko-KR" altLang="en-US" sz="800" kern="0" spc="-10" dirty="0">
                          <a:solidFill>
                            <a:srgbClr val="00000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구 김제자영고</a:t>
                      </a:r>
                      <a:r>
                        <a:rPr lang="en-US" altLang="ko-KR" sz="800" kern="0" spc="-10" dirty="0">
                          <a:solidFill>
                            <a:srgbClr val="00000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)</a:t>
                      </a:r>
                    </a:p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-10" dirty="0" err="1">
                          <a:solidFill>
                            <a:srgbClr val="00000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대구농업마이스터고</a:t>
                      </a:r>
                      <a:endParaRPr lang="en-US" altLang="ko-KR" sz="800" kern="0" spc="-10" dirty="0">
                        <a:solidFill>
                          <a:srgbClr val="000000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kern="0" spc="-10" dirty="0">
                          <a:solidFill>
                            <a:srgbClr val="00000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(</a:t>
                      </a:r>
                      <a:r>
                        <a:rPr lang="ko-KR" altLang="en-US" sz="800" kern="0" spc="-10" dirty="0">
                          <a:solidFill>
                            <a:srgbClr val="00000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구 대구자연과학고</a:t>
                      </a:r>
                      <a:r>
                        <a:rPr lang="en-US" altLang="ko-KR" sz="800" kern="0" spc="-10" dirty="0">
                          <a:solidFill>
                            <a:srgbClr val="00000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)</a:t>
                      </a:r>
                    </a:p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-10" dirty="0">
                          <a:solidFill>
                            <a:srgbClr val="00000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서산중앙고</a:t>
                      </a:r>
                      <a:endParaRPr lang="en-US" altLang="ko-KR" sz="800" kern="0" spc="-10" dirty="0">
                        <a:solidFill>
                          <a:srgbClr val="000000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-10" dirty="0" err="1">
                          <a:solidFill>
                            <a:srgbClr val="00000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수원농생명과학고</a:t>
                      </a:r>
                      <a:endParaRPr lang="en-US" altLang="ko-KR" sz="800" kern="0" spc="-10" dirty="0">
                        <a:solidFill>
                          <a:srgbClr val="000000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-10" dirty="0">
                          <a:solidFill>
                            <a:srgbClr val="00000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영서고</a:t>
                      </a:r>
                      <a:endParaRPr lang="en-US" altLang="ko-KR" sz="800" kern="0" spc="-10" dirty="0">
                        <a:solidFill>
                          <a:srgbClr val="000000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-10" dirty="0">
                          <a:solidFill>
                            <a:srgbClr val="00000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유성생명과학고</a:t>
                      </a:r>
                      <a:endParaRPr lang="en-US" altLang="ko-KR" sz="800" kern="0" spc="-10" dirty="0">
                        <a:solidFill>
                          <a:srgbClr val="000000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-10" dirty="0">
                          <a:solidFill>
                            <a:srgbClr val="00000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전남생명과학고</a:t>
                      </a:r>
                      <a:endParaRPr lang="en-US" altLang="ko-KR" sz="800" kern="0" spc="-10" dirty="0">
                        <a:solidFill>
                          <a:srgbClr val="000000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-10" dirty="0">
                          <a:solidFill>
                            <a:srgbClr val="00000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전주생명과학고</a:t>
                      </a:r>
                      <a:endParaRPr lang="en-US" altLang="ko-KR" sz="800" kern="0" spc="-10" dirty="0">
                        <a:solidFill>
                          <a:srgbClr val="000000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-10" dirty="0">
                          <a:solidFill>
                            <a:srgbClr val="00000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천안제일고</a:t>
                      </a:r>
                      <a:endParaRPr lang="en-US" altLang="ko-KR" sz="800" kern="0" spc="-10" dirty="0">
                        <a:solidFill>
                          <a:srgbClr val="000000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-10" dirty="0">
                          <a:solidFill>
                            <a:srgbClr val="00000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청주농업고</a:t>
                      </a:r>
                      <a:endParaRPr lang="en-US" altLang="ko-KR" sz="800" kern="0" spc="-10" dirty="0">
                        <a:solidFill>
                          <a:srgbClr val="000000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-10" dirty="0" err="1">
                          <a:solidFill>
                            <a:srgbClr val="00000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한국펫고등학교</a:t>
                      </a:r>
                      <a:endParaRPr lang="en-US" altLang="ko-KR" sz="800" kern="0" spc="-10" dirty="0">
                        <a:solidFill>
                          <a:srgbClr val="000000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-10" dirty="0" err="1">
                          <a:solidFill>
                            <a:srgbClr val="00000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한국식품마이스터고</a:t>
                      </a:r>
                      <a:endParaRPr lang="en-US" altLang="ko-KR" sz="800" kern="0" spc="-10" dirty="0">
                        <a:solidFill>
                          <a:srgbClr val="000000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kern="0" spc="-10" dirty="0">
                          <a:solidFill>
                            <a:srgbClr val="00000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(</a:t>
                      </a:r>
                      <a:r>
                        <a:rPr lang="ko-KR" altLang="en-US" sz="800" kern="0" spc="-10" dirty="0">
                          <a:solidFill>
                            <a:srgbClr val="00000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구 충남발효식품고</a:t>
                      </a:r>
                      <a:r>
                        <a:rPr lang="en-US" altLang="ko-KR" sz="800" kern="0" spc="-10" dirty="0">
                          <a:solidFill>
                            <a:srgbClr val="00000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)</a:t>
                      </a:r>
                      <a:endParaRPr lang="ko-KR" altLang="en-US" sz="800" kern="0" spc="-10" dirty="0">
                        <a:solidFill>
                          <a:srgbClr val="000000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-10" dirty="0">
                          <a:solidFill>
                            <a:srgbClr val="00000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강원대</a:t>
                      </a:r>
                    </a:p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-10" dirty="0">
                          <a:solidFill>
                            <a:srgbClr val="00000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경북대</a:t>
                      </a:r>
                    </a:p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-10" dirty="0">
                          <a:solidFill>
                            <a:srgbClr val="00000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경상국립대</a:t>
                      </a:r>
                      <a:endParaRPr lang="en-US" altLang="ko-KR" sz="800" kern="0" spc="-10" dirty="0">
                        <a:solidFill>
                          <a:srgbClr val="000000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-10" dirty="0">
                          <a:solidFill>
                            <a:srgbClr val="00000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공주대</a:t>
                      </a:r>
                      <a:r>
                        <a:rPr lang="en-US" altLang="ko-KR" sz="800" kern="0" spc="-10" dirty="0">
                          <a:solidFill>
                            <a:srgbClr val="00000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(</a:t>
                      </a:r>
                      <a:r>
                        <a:rPr lang="ko-KR" altLang="en-US" sz="800" kern="0" spc="-10" dirty="0" err="1">
                          <a:solidFill>
                            <a:srgbClr val="00000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미전농</a:t>
                      </a:r>
                      <a:r>
                        <a:rPr lang="en-US" altLang="ko-KR" sz="800" kern="0" spc="-10" dirty="0">
                          <a:solidFill>
                            <a:srgbClr val="00000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)</a:t>
                      </a:r>
                    </a:p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-10" dirty="0">
                          <a:solidFill>
                            <a:srgbClr val="00000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공주대</a:t>
                      </a:r>
                      <a:r>
                        <a:rPr lang="en-US" altLang="ko-KR" sz="800" kern="0" spc="-10" dirty="0">
                          <a:solidFill>
                            <a:srgbClr val="00000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(</a:t>
                      </a:r>
                      <a:r>
                        <a:rPr lang="ko-KR" altLang="en-US" sz="800" kern="0" spc="-10" dirty="0" err="1">
                          <a:solidFill>
                            <a:srgbClr val="00000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융복합</a:t>
                      </a:r>
                      <a:r>
                        <a:rPr lang="en-US" altLang="ko-KR" sz="800" kern="0" spc="-10" dirty="0">
                          <a:solidFill>
                            <a:srgbClr val="00000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)</a:t>
                      </a:r>
                    </a:p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-10" dirty="0">
                          <a:solidFill>
                            <a:srgbClr val="00000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순천대</a:t>
                      </a:r>
                    </a:p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-10" dirty="0" err="1">
                          <a:solidFill>
                            <a:srgbClr val="00000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안동대</a:t>
                      </a:r>
                      <a:endParaRPr lang="ko-KR" altLang="en-US" sz="800" kern="0" spc="-10" dirty="0">
                        <a:solidFill>
                          <a:srgbClr val="000000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-10" dirty="0" err="1">
                          <a:solidFill>
                            <a:srgbClr val="00000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여주농전</a:t>
                      </a:r>
                      <a:endParaRPr lang="ko-KR" altLang="en-US" sz="800" kern="0" spc="-10" dirty="0">
                        <a:solidFill>
                          <a:srgbClr val="000000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-10" dirty="0">
                          <a:solidFill>
                            <a:srgbClr val="00000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전남대</a:t>
                      </a:r>
                    </a:p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-10" dirty="0">
                          <a:solidFill>
                            <a:srgbClr val="00000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전북대</a:t>
                      </a:r>
                    </a:p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-10" dirty="0">
                          <a:solidFill>
                            <a:srgbClr val="00000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제주대</a:t>
                      </a:r>
                      <a:r>
                        <a:rPr lang="en-US" altLang="ko-KR" sz="800" kern="0" spc="-10" dirty="0">
                          <a:solidFill>
                            <a:srgbClr val="00000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(</a:t>
                      </a:r>
                      <a:r>
                        <a:rPr lang="ko-KR" altLang="en-US" sz="800" kern="0" spc="-10" dirty="0" err="1">
                          <a:solidFill>
                            <a:srgbClr val="00000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미전농</a:t>
                      </a:r>
                      <a:r>
                        <a:rPr lang="en-US" altLang="ko-KR" sz="800" kern="0" spc="-10" dirty="0">
                          <a:solidFill>
                            <a:srgbClr val="00000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)</a:t>
                      </a:r>
                    </a:p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-10" dirty="0">
                          <a:solidFill>
                            <a:srgbClr val="00000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제주대</a:t>
                      </a:r>
                      <a:r>
                        <a:rPr lang="en-US" altLang="ko-KR" sz="800" kern="0" spc="-10" dirty="0">
                          <a:solidFill>
                            <a:srgbClr val="00000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(</a:t>
                      </a:r>
                      <a:r>
                        <a:rPr lang="ko-KR" altLang="en-US" sz="800" kern="0" spc="-10" dirty="0" err="1">
                          <a:solidFill>
                            <a:srgbClr val="00000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융복합</a:t>
                      </a:r>
                      <a:r>
                        <a:rPr lang="en-US" altLang="ko-KR" sz="800" kern="0" spc="-10" dirty="0">
                          <a:solidFill>
                            <a:srgbClr val="00000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)</a:t>
                      </a:r>
                    </a:p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-10" dirty="0">
                          <a:solidFill>
                            <a:srgbClr val="00000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충남대</a:t>
                      </a:r>
                      <a:r>
                        <a:rPr lang="en-US" altLang="ko-KR" sz="800" kern="0" spc="-10" dirty="0">
                          <a:solidFill>
                            <a:srgbClr val="00000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(</a:t>
                      </a:r>
                      <a:r>
                        <a:rPr lang="ko-KR" altLang="en-US" sz="800" kern="0" spc="-10" dirty="0" err="1">
                          <a:solidFill>
                            <a:srgbClr val="00000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융복합</a:t>
                      </a:r>
                      <a:r>
                        <a:rPr lang="en-US" altLang="ko-KR" sz="800" kern="0" spc="-10" dirty="0">
                          <a:solidFill>
                            <a:srgbClr val="00000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)</a:t>
                      </a:r>
                    </a:p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-10" dirty="0">
                          <a:solidFill>
                            <a:srgbClr val="00000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대구대</a:t>
                      </a:r>
                      <a:endParaRPr lang="en-US" altLang="ko-KR" sz="800" kern="0" spc="-10" dirty="0">
                        <a:solidFill>
                          <a:srgbClr val="000000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-10" dirty="0" err="1">
                          <a:solidFill>
                            <a:srgbClr val="00000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연암대</a:t>
                      </a:r>
                      <a:endParaRPr lang="en-US" altLang="ko-KR" sz="800" kern="0" spc="-10" dirty="0">
                        <a:solidFill>
                          <a:srgbClr val="000000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7" name="오각형 4">
            <a:extLst>
              <a:ext uri="{FF2B5EF4-FFF2-40B4-BE49-F238E27FC236}">
                <a16:creationId xmlns:a16="http://schemas.microsoft.com/office/drawing/2014/main" id="{706ABBEC-B1B0-4D8A-988D-F791B0050E61}"/>
              </a:ext>
            </a:extLst>
          </p:cNvPr>
          <p:cNvSpPr/>
          <p:nvPr/>
        </p:nvSpPr>
        <p:spPr>
          <a:xfrm>
            <a:off x="708028" y="2236874"/>
            <a:ext cx="4244972" cy="273473"/>
          </a:xfrm>
          <a:prstGeom prst="rect">
            <a:avLst/>
          </a:prstGeom>
          <a:solidFill>
            <a:srgbClr val="60BB46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ko-KR" altLang="en-US" sz="1200" b="1" kern="0" dirty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농업계학교 교육지원사업</a:t>
            </a:r>
          </a:p>
        </p:txBody>
      </p:sp>
      <p:sp>
        <p:nvSpPr>
          <p:cNvPr id="58" name="오각형 4">
            <a:extLst>
              <a:ext uri="{FF2B5EF4-FFF2-40B4-BE49-F238E27FC236}">
                <a16:creationId xmlns:a16="http://schemas.microsoft.com/office/drawing/2014/main" id="{75881CEC-9673-4087-B267-32E7CB4FA07D}"/>
              </a:ext>
            </a:extLst>
          </p:cNvPr>
          <p:cNvSpPr/>
          <p:nvPr/>
        </p:nvSpPr>
        <p:spPr>
          <a:xfrm>
            <a:off x="5245103" y="2236874"/>
            <a:ext cx="4244972" cy="273473"/>
          </a:xfrm>
          <a:prstGeom prst="rect">
            <a:avLst/>
          </a:prstGeom>
          <a:solidFill>
            <a:srgbClr val="60BB46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>
              <a:defRPr/>
            </a:pPr>
            <a:r>
              <a:rPr kumimoji="1" lang="en-US" altLang="ko-KR" sz="1200" b="1" spc="-8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함초롬돋움" panose="020B0604000101010101" pitchFamily="50" charset="-127"/>
              </a:rPr>
              <a:t>20,21</a:t>
            </a:r>
            <a:r>
              <a:rPr kumimoji="1" lang="ko-KR" altLang="en-US" sz="1200" b="1" spc="-8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함초롬돋움" panose="020B0604000101010101" pitchFamily="50" charset="-127"/>
              </a:rPr>
              <a:t>년도 농업계학교 교육지원사업 대상</a:t>
            </a:r>
          </a:p>
        </p:txBody>
      </p:sp>
    </p:spTree>
    <p:extLst>
      <p:ext uri="{BB962C8B-B14F-4D97-AF65-F5344CB8AC3E}">
        <p14:creationId xmlns:p14="http://schemas.microsoft.com/office/powerpoint/2010/main" val="25366057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3A9C36D-A763-4CCC-A727-7C57A7C8C8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801D771B-FA6D-4B5D-B97E-C4B5B970B64E}"/>
              </a:ext>
            </a:extLst>
          </p:cNvPr>
          <p:cNvGrpSpPr/>
          <p:nvPr/>
        </p:nvGrpSpPr>
        <p:grpSpPr>
          <a:xfrm>
            <a:off x="1017986" y="1852453"/>
            <a:ext cx="1877441" cy="927443"/>
            <a:chOff x="597517" y="1582320"/>
            <a:chExt cx="1877441" cy="927443"/>
          </a:xfrm>
        </p:grpSpPr>
        <p:sp>
          <p:nvSpPr>
            <p:cNvPr id="13" name="object 10">
              <a:extLst>
                <a:ext uri="{FF2B5EF4-FFF2-40B4-BE49-F238E27FC236}">
                  <a16:creationId xmlns:a16="http://schemas.microsoft.com/office/drawing/2014/main" id="{77BAF6C3-491F-4D70-802C-D11AC8F5398A}"/>
                </a:ext>
              </a:extLst>
            </p:cNvPr>
            <p:cNvSpPr txBox="1">
              <a:spLocks/>
            </p:cNvSpPr>
            <p:nvPr/>
          </p:nvSpPr>
          <p:spPr>
            <a:xfrm>
              <a:off x="597517" y="1582320"/>
              <a:ext cx="1737360" cy="259045"/>
            </a:xfrm>
            <a:prstGeom prst="rect">
              <a:avLst/>
            </a:prstGeom>
          </p:spPr>
          <p:txBody>
            <a:bodyPr vert="horz" wrap="square" lIns="0" tIns="12700" rIns="0" bIns="0" rtlCol="0" anchor="ctr">
              <a:sp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12696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1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F5812A"/>
                  </a:solidFill>
                  <a:effectLst/>
                  <a:uLnTx/>
                  <a:uFillTx/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Ⅰ.</a:t>
              </a:r>
              <a:r>
                <a:rPr kumimoji="0" lang="ko-KR" altLang="en-US" sz="1600" b="1" i="0" u="none" strike="noStrike" kern="1200" cap="none" spc="-90" normalizeH="0" baseline="0" noProof="0" dirty="0">
                  <a:ln>
                    <a:noFill/>
                  </a:ln>
                  <a:solidFill>
                    <a:srgbClr val="F5812A"/>
                  </a:solidFill>
                  <a:effectLst/>
                  <a:uLnTx/>
                  <a:uFillTx/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주제 선정</a:t>
              </a:r>
              <a:endPara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5812A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14" name="object 12">
              <a:extLst>
                <a:ext uri="{FF2B5EF4-FFF2-40B4-BE49-F238E27FC236}">
                  <a16:creationId xmlns:a16="http://schemas.microsoft.com/office/drawing/2014/main" id="{A0F46355-5CD0-4774-97E8-172EAB781272}"/>
                </a:ext>
              </a:extLst>
            </p:cNvPr>
            <p:cNvSpPr txBox="1"/>
            <p:nvPr/>
          </p:nvSpPr>
          <p:spPr>
            <a:xfrm>
              <a:off x="834666" y="1956407"/>
              <a:ext cx="1640292" cy="553356"/>
            </a:xfrm>
            <a:prstGeom prst="rect">
              <a:avLst/>
            </a:prstGeom>
          </p:spPr>
          <p:txBody>
            <a:bodyPr vert="horz" wrap="square" lIns="0" tIns="113664" rIns="0" bIns="0" rtlCol="0">
              <a:spAutoFit/>
            </a:bodyPr>
            <a:lstStyle/>
            <a:p>
              <a:pPr marL="240662" indent="-228600">
                <a:spcBef>
                  <a:spcPts val="894"/>
                </a:spcBef>
                <a:buFontTx/>
                <a:buAutoNum type="arabicPeriod"/>
                <a:tabLst>
                  <a:tab pos="196158" algn="l"/>
                </a:tabLst>
                <a:defRPr/>
              </a:pPr>
              <a:r>
                <a:rPr kumimoji="1" lang="ko-KR" altLang="en-US" sz="1050" spc="-8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함초롬돋움" panose="020B0604000101010101" pitchFamily="50" charset="-127"/>
                </a:rPr>
                <a:t>주제 선정 배경</a:t>
              </a:r>
              <a:endParaRPr kumimoji="1" lang="en-US" altLang="ko-KR" sz="1050" spc="-8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함초롬돋움" panose="020B0604000101010101" pitchFamily="50" charset="-127"/>
              </a:endParaRPr>
            </a:p>
            <a:p>
              <a:pPr marL="240662" indent="-228600">
                <a:spcBef>
                  <a:spcPts val="894"/>
                </a:spcBef>
                <a:buFontTx/>
                <a:buAutoNum type="arabicPeriod"/>
                <a:tabLst>
                  <a:tab pos="196158" algn="l"/>
                </a:tabLst>
                <a:defRPr/>
              </a:pPr>
              <a:r>
                <a:rPr kumimoji="1" lang="ko-KR" altLang="en-US" sz="1050" spc="-8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함초롬돋움" panose="020B0604000101010101" pitchFamily="50" charset="-127"/>
                </a:rPr>
                <a:t>프로젝트 목표</a:t>
              </a:r>
              <a:endParaRPr kumimoji="1" lang="en-US" altLang="ko-KR" sz="1050" spc="-8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함초롬돋움" panose="020B0604000101010101" pitchFamily="50" charset="-127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0C6F9CC8-85BC-4A5A-AC82-F75499FB6F2C}"/>
              </a:ext>
            </a:extLst>
          </p:cNvPr>
          <p:cNvGrpSpPr/>
          <p:nvPr/>
        </p:nvGrpSpPr>
        <p:grpSpPr>
          <a:xfrm>
            <a:off x="2992233" y="1852453"/>
            <a:ext cx="1877441" cy="2330904"/>
            <a:chOff x="597517" y="1582320"/>
            <a:chExt cx="1877441" cy="2330904"/>
          </a:xfrm>
        </p:grpSpPr>
        <p:sp>
          <p:nvSpPr>
            <p:cNvPr id="16" name="object 10">
              <a:extLst>
                <a:ext uri="{FF2B5EF4-FFF2-40B4-BE49-F238E27FC236}">
                  <a16:creationId xmlns:a16="http://schemas.microsoft.com/office/drawing/2014/main" id="{D1BE4D69-340B-4959-A433-EBC3952F46A2}"/>
                </a:ext>
              </a:extLst>
            </p:cNvPr>
            <p:cNvSpPr txBox="1">
              <a:spLocks/>
            </p:cNvSpPr>
            <p:nvPr/>
          </p:nvSpPr>
          <p:spPr>
            <a:xfrm>
              <a:off x="597517" y="1582320"/>
              <a:ext cx="1737360" cy="259045"/>
            </a:xfrm>
            <a:prstGeom prst="rect">
              <a:avLst/>
            </a:prstGeom>
          </p:spPr>
          <p:txBody>
            <a:bodyPr vert="horz" wrap="square" lIns="0" tIns="12700" rIns="0" bIns="0" rtlCol="0" anchor="ctr">
              <a:sp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12696" lvl="0">
                <a:lnSpc>
                  <a:spcPct val="100000"/>
                </a:lnSpc>
                <a:spcBef>
                  <a:spcPts val="100"/>
                </a:spcBef>
                <a:defRPr/>
              </a:pPr>
              <a:r>
                <a:rPr lang="en-US" altLang="ko-KR" sz="1600" b="1" dirty="0">
                  <a:solidFill>
                    <a:srgbClr val="F5812A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Ⅱ</a:t>
              </a:r>
              <a:r>
                <a:rPr kumimoji="0" lang="en-US" altLang="ko-KR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F5812A"/>
                  </a:solidFill>
                  <a:effectLst/>
                  <a:uLnTx/>
                  <a:uFillTx/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.</a:t>
              </a:r>
              <a:r>
                <a:rPr kumimoji="0" lang="ko-KR" altLang="en-US" sz="1600" b="1" i="0" u="none" strike="noStrike" kern="1200" cap="none" spc="-90" normalizeH="0" baseline="0" noProof="0" dirty="0">
                  <a:ln>
                    <a:noFill/>
                  </a:ln>
                  <a:solidFill>
                    <a:srgbClr val="F5812A"/>
                  </a:solidFill>
                  <a:effectLst/>
                  <a:uLnTx/>
                  <a:uFillTx/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데이터 </a:t>
              </a:r>
              <a:r>
                <a:rPr kumimoji="0" lang="ko-KR" altLang="en-US" sz="1600" b="1" i="0" u="none" strike="noStrike" kern="1200" cap="none" spc="-90" normalizeH="0" baseline="0" noProof="0" dirty="0" err="1">
                  <a:ln>
                    <a:noFill/>
                  </a:ln>
                  <a:solidFill>
                    <a:srgbClr val="F5812A"/>
                  </a:solidFill>
                  <a:effectLst/>
                  <a:uLnTx/>
                  <a:uFillTx/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전처리</a:t>
              </a:r>
              <a:endPara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5812A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17" name="object 12">
              <a:extLst>
                <a:ext uri="{FF2B5EF4-FFF2-40B4-BE49-F238E27FC236}">
                  <a16:creationId xmlns:a16="http://schemas.microsoft.com/office/drawing/2014/main" id="{1E89917A-F96B-42DF-8D08-8B15CBD2F502}"/>
                </a:ext>
              </a:extLst>
            </p:cNvPr>
            <p:cNvSpPr txBox="1"/>
            <p:nvPr/>
          </p:nvSpPr>
          <p:spPr>
            <a:xfrm>
              <a:off x="834666" y="1956407"/>
              <a:ext cx="1640292" cy="1956817"/>
            </a:xfrm>
            <a:prstGeom prst="rect">
              <a:avLst/>
            </a:prstGeom>
          </p:spPr>
          <p:txBody>
            <a:bodyPr vert="horz" wrap="square" lIns="0" tIns="113664" rIns="0" bIns="0" rtlCol="0">
              <a:spAutoFit/>
            </a:bodyPr>
            <a:lstStyle/>
            <a:p>
              <a:pPr marL="240662" indent="-228600">
                <a:lnSpc>
                  <a:spcPct val="80000"/>
                </a:lnSpc>
                <a:spcBef>
                  <a:spcPts val="894"/>
                </a:spcBef>
                <a:buFontTx/>
                <a:buAutoNum type="arabicPeriod"/>
                <a:tabLst>
                  <a:tab pos="196158" algn="l"/>
                </a:tabLst>
                <a:defRPr/>
              </a:pPr>
              <a:r>
                <a:rPr kumimoji="1" lang="ko-KR" altLang="en-US" sz="1050" spc="-8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함초롬돋움" panose="020B0604000101010101" pitchFamily="50" charset="-127"/>
                </a:rPr>
                <a:t>활용 데이터 </a:t>
              </a:r>
            </a:p>
            <a:p>
              <a:pPr marL="240662" indent="-228600">
                <a:lnSpc>
                  <a:spcPct val="80000"/>
                </a:lnSpc>
                <a:spcBef>
                  <a:spcPts val="894"/>
                </a:spcBef>
                <a:buFontTx/>
                <a:buAutoNum type="arabicPeriod"/>
                <a:tabLst>
                  <a:tab pos="196158" algn="l"/>
                </a:tabLst>
                <a:defRPr/>
              </a:pPr>
              <a:r>
                <a:rPr kumimoji="1" lang="ko-KR" altLang="en-US" sz="1050" spc="-80" dirty="0" err="1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함초롬돋움" panose="020B0604000101010101" pitchFamily="50" charset="-127"/>
                </a:rPr>
                <a:t>전처리</a:t>
              </a:r>
              <a:endParaRPr kumimoji="1" lang="ko-KR" altLang="en-US" sz="1050" spc="-8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함초롬돋움" panose="020B0604000101010101" pitchFamily="50" charset="-127"/>
              </a:endParaRPr>
            </a:p>
            <a:p>
              <a:pPr marL="240662" indent="-228600">
                <a:lnSpc>
                  <a:spcPct val="80000"/>
                </a:lnSpc>
                <a:spcBef>
                  <a:spcPts val="894"/>
                </a:spcBef>
                <a:buFontTx/>
                <a:buAutoNum type="arabicPeriod"/>
                <a:tabLst>
                  <a:tab pos="196158" algn="l"/>
                </a:tabLst>
                <a:defRPr/>
              </a:pPr>
              <a:endParaRPr kumimoji="1" lang="ko-KR" altLang="en-US" sz="1050" spc="-8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함초롬돋움" panose="020B0604000101010101" pitchFamily="50" charset="-127"/>
              </a:endParaRPr>
            </a:p>
            <a:p>
              <a:pPr marL="240662" indent="-228600">
                <a:lnSpc>
                  <a:spcPct val="80000"/>
                </a:lnSpc>
                <a:spcBef>
                  <a:spcPts val="894"/>
                </a:spcBef>
                <a:buFontTx/>
                <a:buAutoNum type="arabicPeriod"/>
                <a:tabLst>
                  <a:tab pos="196158" algn="l"/>
                </a:tabLst>
                <a:defRPr/>
              </a:pPr>
              <a:endParaRPr kumimoji="1" lang="ko-KR" altLang="en-US" sz="1050" spc="-8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함초롬돋움" panose="020B0604000101010101" pitchFamily="50" charset="-127"/>
              </a:endParaRPr>
            </a:p>
            <a:p>
              <a:pPr marL="240662" indent="-228600">
                <a:lnSpc>
                  <a:spcPct val="80000"/>
                </a:lnSpc>
                <a:spcBef>
                  <a:spcPts val="894"/>
                </a:spcBef>
                <a:buFontTx/>
                <a:buAutoNum type="arabicPeriod"/>
                <a:tabLst>
                  <a:tab pos="196158" algn="l"/>
                </a:tabLst>
                <a:defRPr/>
              </a:pPr>
              <a:endParaRPr kumimoji="1" lang="ko-KR" altLang="en-US" sz="1050" spc="-8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함초롬돋움" panose="020B0604000101010101" pitchFamily="50" charset="-127"/>
              </a:endParaRPr>
            </a:p>
            <a:p>
              <a:pPr marL="240662" indent="-228600">
                <a:lnSpc>
                  <a:spcPct val="80000"/>
                </a:lnSpc>
                <a:spcBef>
                  <a:spcPts val="894"/>
                </a:spcBef>
                <a:buFontTx/>
                <a:buAutoNum type="arabicPeriod"/>
                <a:tabLst>
                  <a:tab pos="196158" algn="l"/>
                </a:tabLst>
                <a:defRPr/>
              </a:pPr>
              <a:endParaRPr kumimoji="1" lang="ko-KR" altLang="en-US" sz="1050" spc="-8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함초롬돋움" panose="020B0604000101010101" pitchFamily="50" charset="-127"/>
              </a:endParaRPr>
            </a:p>
            <a:p>
              <a:pPr marL="240662" indent="-228600">
                <a:lnSpc>
                  <a:spcPct val="80000"/>
                </a:lnSpc>
                <a:spcBef>
                  <a:spcPts val="894"/>
                </a:spcBef>
                <a:buFontTx/>
                <a:buAutoNum type="arabicPeriod"/>
                <a:tabLst>
                  <a:tab pos="196158" algn="l"/>
                </a:tabLst>
                <a:defRPr/>
              </a:pPr>
              <a:endParaRPr kumimoji="1" lang="ko-KR" altLang="en-US" sz="1050" spc="-8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함초롬돋움" panose="020B0604000101010101" pitchFamily="50" charset="-127"/>
              </a:endParaRPr>
            </a:p>
            <a:p>
              <a:pPr marL="240662" indent="-228600">
                <a:lnSpc>
                  <a:spcPct val="80000"/>
                </a:lnSpc>
                <a:spcBef>
                  <a:spcPts val="894"/>
                </a:spcBef>
                <a:buFontTx/>
                <a:buAutoNum type="arabicPeriod"/>
                <a:tabLst>
                  <a:tab pos="196158" algn="l"/>
                </a:tabLst>
                <a:defRPr/>
              </a:pPr>
              <a:endParaRPr kumimoji="1" lang="ko-KR" altLang="en-US" sz="1050" spc="-8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함초롬돋움" panose="020B0604000101010101" pitchFamily="50" charset="-127"/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772544FC-5DF9-4073-BEBD-172D95CE04A7}"/>
              </a:ext>
            </a:extLst>
          </p:cNvPr>
          <p:cNvGrpSpPr/>
          <p:nvPr/>
        </p:nvGrpSpPr>
        <p:grpSpPr>
          <a:xfrm>
            <a:off x="6868928" y="1852453"/>
            <a:ext cx="2274489" cy="1204442"/>
            <a:chOff x="597516" y="1582320"/>
            <a:chExt cx="2274489" cy="1204442"/>
          </a:xfrm>
        </p:grpSpPr>
        <p:sp>
          <p:nvSpPr>
            <p:cNvPr id="19" name="object 10">
              <a:extLst>
                <a:ext uri="{FF2B5EF4-FFF2-40B4-BE49-F238E27FC236}">
                  <a16:creationId xmlns:a16="http://schemas.microsoft.com/office/drawing/2014/main" id="{AFFC8537-8A42-4B45-8234-F84AEDE72BFE}"/>
                </a:ext>
              </a:extLst>
            </p:cNvPr>
            <p:cNvSpPr txBox="1">
              <a:spLocks/>
            </p:cNvSpPr>
            <p:nvPr/>
          </p:nvSpPr>
          <p:spPr>
            <a:xfrm>
              <a:off x="597516" y="1582320"/>
              <a:ext cx="2274489" cy="259045"/>
            </a:xfrm>
            <a:prstGeom prst="rect">
              <a:avLst/>
            </a:prstGeom>
          </p:spPr>
          <p:txBody>
            <a:bodyPr vert="horz" wrap="square" lIns="0" tIns="12700" rIns="0" bIns="0" rtlCol="0" anchor="ctr">
              <a:sp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12696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1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F5812A"/>
                  </a:solidFill>
                  <a:effectLst/>
                  <a:uLnTx/>
                  <a:uFillTx/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Ⅳ.</a:t>
              </a:r>
              <a:r>
                <a:rPr kumimoji="0" lang="ko-KR" altLang="en-US" sz="1600" b="1" i="0" u="none" strike="noStrike" kern="1200" cap="none" spc="-90" normalizeH="0" baseline="0" noProof="0" dirty="0">
                  <a:ln>
                    <a:noFill/>
                  </a:ln>
                  <a:solidFill>
                    <a:srgbClr val="F5812A"/>
                  </a:solidFill>
                  <a:effectLst/>
                  <a:uLnTx/>
                  <a:uFillTx/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분석 결과 </a:t>
              </a:r>
              <a:endPara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5812A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3" name="object 12">
              <a:extLst>
                <a:ext uri="{FF2B5EF4-FFF2-40B4-BE49-F238E27FC236}">
                  <a16:creationId xmlns:a16="http://schemas.microsoft.com/office/drawing/2014/main" id="{01F948A0-1544-497E-A2A8-9CD50C170BC3}"/>
                </a:ext>
              </a:extLst>
            </p:cNvPr>
            <p:cNvSpPr txBox="1"/>
            <p:nvPr/>
          </p:nvSpPr>
          <p:spPr>
            <a:xfrm>
              <a:off x="834666" y="1956407"/>
              <a:ext cx="1640292" cy="830355"/>
            </a:xfrm>
            <a:prstGeom prst="rect">
              <a:avLst/>
            </a:prstGeom>
          </p:spPr>
          <p:txBody>
            <a:bodyPr vert="horz" wrap="square" lIns="0" tIns="113664" rIns="0" bIns="0" rtlCol="0">
              <a:spAutoFit/>
            </a:bodyPr>
            <a:lstStyle/>
            <a:p>
              <a:pPr marL="240662" indent="-228600">
                <a:spcBef>
                  <a:spcPts val="894"/>
                </a:spcBef>
                <a:buFontTx/>
                <a:buAutoNum type="arabicPeriod"/>
                <a:tabLst>
                  <a:tab pos="196158" algn="l"/>
                </a:tabLst>
                <a:defRPr/>
              </a:pPr>
              <a:r>
                <a:rPr kumimoji="1" lang="ko-KR" altLang="en-US" sz="1050" spc="-8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함초롬돋움" panose="020B0604000101010101" pitchFamily="50" charset="-127"/>
                </a:rPr>
                <a:t>일반현황</a:t>
              </a:r>
              <a:endParaRPr kumimoji="1" lang="en-US" altLang="ko-KR" sz="1050" spc="-8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함초롬돋움" panose="020B0604000101010101" pitchFamily="50" charset="-127"/>
              </a:endParaRPr>
            </a:p>
            <a:p>
              <a:pPr marL="240662" indent="-228600">
                <a:spcBef>
                  <a:spcPts val="894"/>
                </a:spcBef>
                <a:buFontTx/>
                <a:buAutoNum type="arabicPeriod"/>
                <a:tabLst>
                  <a:tab pos="196158" algn="l"/>
                </a:tabLst>
                <a:defRPr/>
              </a:pPr>
              <a:r>
                <a:rPr kumimoji="1" lang="ko-KR" altLang="en-US" sz="1050" spc="-8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함초롬돋움" panose="020B0604000101010101" pitchFamily="50" charset="-127"/>
                </a:rPr>
                <a:t>조직 및 인원</a:t>
              </a:r>
              <a:endParaRPr kumimoji="1" lang="en-US" altLang="ko-KR" sz="1050" spc="-8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함초롬돋움" panose="020B0604000101010101" pitchFamily="50" charset="-127"/>
              </a:endParaRPr>
            </a:p>
            <a:p>
              <a:pPr marL="240662" indent="-228600">
                <a:spcBef>
                  <a:spcPts val="894"/>
                </a:spcBef>
                <a:buFontTx/>
                <a:buAutoNum type="arabicPeriod"/>
                <a:tabLst>
                  <a:tab pos="196158" algn="l"/>
                </a:tabLst>
                <a:defRPr/>
              </a:pPr>
              <a:r>
                <a:rPr kumimoji="1" lang="ko-KR" altLang="en-US" sz="1050" spc="-8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함초롬돋움" panose="020B0604000101010101" pitchFamily="50" charset="-127"/>
                </a:rPr>
                <a:t>수행실적</a:t>
              </a:r>
              <a:endParaRPr kumimoji="1" lang="en-US" altLang="ko-KR" sz="1050" spc="-8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함초롬돋움" panose="020B0604000101010101" pitchFamily="50" charset="-127"/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6CD25C8E-3CBA-4FE0-BA4E-60DF3B21155E}"/>
              </a:ext>
            </a:extLst>
          </p:cNvPr>
          <p:cNvGrpSpPr/>
          <p:nvPr/>
        </p:nvGrpSpPr>
        <p:grpSpPr>
          <a:xfrm>
            <a:off x="4894681" y="1852453"/>
            <a:ext cx="1877441" cy="927443"/>
            <a:chOff x="597517" y="1582320"/>
            <a:chExt cx="1877441" cy="927443"/>
          </a:xfrm>
        </p:grpSpPr>
        <p:sp>
          <p:nvSpPr>
            <p:cNvPr id="25" name="object 10">
              <a:extLst>
                <a:ext uri="{FF2B5EF4-FFF2-40B4-BE49-F238E27FC236}">
                  <a16:creationId xmlns:a16="http://schemas.microsoft.com/office/drawing/2014/main" id="{A09FDC1E-8D89-495B-B9C3-80FFCED864ED}"/>
                </a:ext>
              </a:extLst>
            </p:cNvPr>
            <p:cNvSpPr txBox="1">
              <a:spLocks/>
            </p:cNvSpPr>
            <p:nvPr/>
          </p:nvSpPr>
          <p:spPr>
            <a:xfrm>
              <a:off x="597517" y="1582320"/>
              <a:ext cx="1737360" cy="259045"/>
            </a:xfrm>
            <a:prstGeom prst="rect">
              <a:avLst/>
            </a:prstGeom>
          </p:spPr>
          <p:txBody>
            <a:bodyPr vert="horz" wrap="square" lIns="0" tIns="12700" rIns="0" bIns="0" rtlCol="0" anchor="ctr">
              <a:sp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12696" lvl="0">
                <a:lnSpc>
                  <a:spcPct val="100000"/>
                </a:lnSpc>
                <a:spcBef>
                  <a:spcPts val="100"/>
                </a:spcBef>
                <a:defRPr/>
              </a:pPr>
              <a:r>
                <a:rPr lang="en-US" altLang="ko-KR" sz="1600" b="1" dirty="0">
                  <a:solidFill>
                    <a:srgbClr val="F5812A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Ⅲ.</a:t>
              </a:r>
              <a:r>
                <a:rPr kumimoji="0" lang="ko-KR" altLang="en-US" sz="1600" b="1" i="0" u="none" strike="noStrike" kern="1200" cap="none" spc="-90" normalizeH="0" baseline="0" noProof="0" dirty="0">
                  <a:ln>
                    <a:noFill/>
                  </a:ln>
                  <a:solidFill>
                    <a:srgbClr val="F5812A"/>
                  </a:solidFill>
                  <a:effectLst/>
                  <a:uLnTx/>
                  <a:uFillTx/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데이터 분석</a:t>
              </a:r>
              <a:endPara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5812A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6" name="object 12">
              <a:extLst>
                <a:ext uri="{FF2B5EF4-FFF2-40B4-BE49-F238E27FC236}">
                  <a16:creationId xmlns:a16="http://schemas.microsoft.com/office/drawing/2014/main" id="{869B3D15-8759-4BDA-930B-ADE2D28DC33C}"/>
                </a:ext>
              </a:extLst>
            </p:cNvPr>
            <p:cNvSpPr txBox="1"/>
            <p:nvPr/>
          </p:nvSpPr>
          <p:spPr>
            <a:xfrm>
              <a:off x="834666" y="1956407"/>
              <a:ext cx="1640292" cy="553356"/>
            </a:xfrm>
            <a:prstGeom prst="rect">
              <a:avLst/>
            </a:prstGeom>
          </p:spPr>
          <p:txBody>
            <a:bodyPr vert="horz" wrap="square" lIns="0" tIns="113664" rIns="0" bIns="0" rtlCol="0">
              <a:spAutoFit/>
            </a:bodyPr>
            <a:lstStyle/>
            <a:p>
              <a:pPr marL="240662" marR="0" lvl="0" indent="-228600" algn="l" defTabSz="457200" rtl="0" eaLnBrk="1" fontAlgn="auto" latinLnBrk="0" hangingPunct="1">
                <a:lnSpc>
                  <a:spcPct val="100000"/>
                </a:lnSpc>
                <a:spcBef>
                  <a:spcPts val="894"/>
                </a:spcBef>
                <a:spcAft>
                  <a:spcPts val="0"/>
                </a:spcAft>
                <a:buClrTx/>
                <a:buSzTx/>
                <a:buFontTx/>
                <a:buAutoNum type="arabicPeriod"/>
                <a:tabLst>
                  <a:tab pos="196158" algn="l"/>
                </a:tabLst>
                <a:defRPr/>
              </a:pPr>
              <a:r>
                <a:rPr kumimoji="1" lang="ko-KR" altLang="en-US" sz="1050" spc="-8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함초롬돋움" panose="020B0604000101010101" pitchFamily="50" charset="-127"/>
                </a:rPr>
                <a:t>노인 인구수 분석</a:t>
              </a:r>
              <a:endParaRPr kumimoji="1" lang="en-US" altLang="ko-KR" sz="1050" spc="-8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함초롬돋움" panose="020B0604000101010101" pitchFamily="50" charset="-127"/>
              </a:endParaRPr>
            </a:p>
            <a:p>
              <a:pPr marL="240662" marR="0" lvl="0" indent="-228600" algn="l" defTabSz="457200" rtl="0" eaLnBrk="1" fontAlgn="auto" latinLnBrk="0" hangingPunct="1">
                <a:lnSpc>
                  <a:spcPct val="100000"/>
                </a:lnSpc>
                <a:spcBef>
                  <a:spcPts val="894"/>
                </a:spcBef>
                <a:spcAft>
                  <a:spcPts val="0"/>
                </a:spcAft>
                <a:buClrTx/>
                <a:buSzTx/>
                <a:buFontTx/>
                <a:buAutoNum type="arabicPeriod"/>
                <a:tabLst>
                  <a:tab pos="196158" algn="l"/>
                </a:tabLst>
                <a:defRPr/>
              </a:pPr>
              <a:r>
                <a:rPr kumimoji="1" lang="ko-KR" altLang="en-US" sz="1050" spc="-8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함초롬돋움" panose="020B0604000101010101" pitchFamily="50" charset="-127"/>
                </a:rPr>
                <a:t>복지관수 예측</a:t>
              </a:r>
              <a:endParaRPr kumimoji="1" lang="en-US" altLang="ko-KR" sz="1050" spc="-8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함초롬돋움" panose="020B0604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187780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3FD2277-10C1-41FD-9264-2B6A245DD5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31060466-94FC-4A1D-B978-0347C575B13D}"/>
              </a:ext>
            </a:extLst>
          </p:cNvPr>
          <p:cNvSpPr/>
          <p:nvPr/>
        </p:nvSpPr>
        <p:spPr>
          <a:xfrm>
            <a:off x="5370352" y="3206691"/>
            <a:ext cx="3305262" cy="939567"/>
          </a:xfrm>
          <a:prstGeom prst="rect">
            <a:avLst/>
          </a:prstGeom>
          <a:solidFill>
            <a:srgbClr val="64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3800" dirty="0">
              <a:latin typeface="비트로 코어 TTF" pitchFamily="2" charset="-127"/>
              <a:ea typeface="비트로 코어 TTF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02D2FAB-06AF-4FE2-A6DC-90D48EA6E9BE}"/>
              </a:ext>
            </a:extLst>
          </p:cNvPr>
          <p:cNvSpPr/>
          <p:nvPr/>
        </p:nvSpPr>
        <p:spPr>
          <a:xfrm>
            <a:off x="5370352" y="3206692"/>
            <a:ext cx="3305262" cy="9395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3800" dirty="0">
                <a:latin typeface="비트로 코어 TTF" pitchFamily="2" charset="-127"/>
                <a:ea typeface="비트로 코어 TTF" pitchFamily="2" charset="-127"/>
              </a:rPr>
              <a:t>주제 선정</a:t>
            </a:r>
          </a:p>
        </p:txBody>
      </p:sp>
    </p:spTree>
    <p:extLst>
      <p:ext uri="{BB962C8B-B14F-4D97-AF65-F5344CB8AC3E}">
        <p14:creationId xmlns:p14="http://schemas.microsoft.com/office/powerpoint/2010/main" val="3522840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10BA585-80A2-4F4E-1378-E4D6CA3BAA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sp>
        <p:nvSpPr>
          <p:cNvPr id="4" name="제목 개체 틀 29">
            <a:extLst>
              <a:ext uri="{FF2B5EF4-FFF2-40B4-BE49-F238E27FC236}">
                <a16:creationId xmlns:a16="http://schemas.microsoft.com/office/drawing/2014/main" id="{96CDF93C-848B-34F6-35A2-CDE5C6EFE2C0}"/>
              </a:ext>
            </a:extLst>
          </p:cNvPr>
          <p:cNvSpPr txBox="1">
            <a:spLocks/>
          </p:cNvSpPr>
          <p:nvPr/>
        </p:nvSpPr>
        <p:spPr>
          <a:xfrm>
            <a:off x="688975" y="809912"/>
            <a:ext cx="3630290" cy="27882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ko-KR" altLang="en-US" sz="2000" b="1" kern="0" spc="-80" dirty="0">
                <a:ln>
                  <a:solidFill>
                    <a:schemeClr val="accent4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004D8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2400" dirty="0">
                <a:solidFill>
                  <a:srgbClr val="F5812A"/>
                </a:solidFill>
                <a:latin typeface="비트로 코어 TTF" pitchFamily="2" charset="-127"/>
                <a:ea typeface="비트로 코어 TTF" pitchFamily="2" charset="-127"/>
              </a:rPr>
              <a:t>01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비트로 코어 TTF" pitchFamily="2" charset="-127"/>
                <a:ea typeface="비트로 코어 TTF" pitchFamily="2" charset="-127"/>
              </a:rPr>
              <a:t> </a:t>
            </a:r>
            <a:r>
              <a:rPr lang="ko-KR" altLang="en-US" sz="2400" dirty="0">
                <a:solidFill>
                  <a:srgbClr val="60BB46"/>
                </a:solidFill>
                <a:latin typeface="비트로 코어 TTF" pitchFamily="2" charset="-127"/>
                <a:ea typeface="비트로 코어 TTF" pitchFamily="2" charset="-127"/>
              </a:rPr>
              <a:t>주제 선정</a:t>
            </a:r>
          </a:p>
        </p:txBody>
      </p:sp>
      <p:sp>
        <p:nvSpPr>
          <p:cNvPr id="5" name="제목 개체 틀 29">
            <a:extLst>
              <a:ext uri="{FF2B5EF4-FFF2-40B4-BE49-F238E27FC236}">
                <a16:creationId xmlns:a16="http://schemas.microsoft.com/office/drawing/2014/main" id="{1FA29707-11F6-D7F2-FF09-DE2BAF737DA4}"/>
              </a:ext>
            </a:extLst>
          </p:cNvPr>
          <p:cNvSpPr txBox="1">
            <a:spLocks/>
          </p:cNvSpPr>
          <p:nvPr/>
        </p:nvSpPr>
        <p:spPr>
          <a:xfrm>
            <a:off x="4503419" y="861227"/>
            <a:ext cx="5094605" cy="17619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ko-KR" altLang="en-US" sz="2000" b="1" kern="0" spc="-80" dirty="0">
                <a:ln>
                  <a:solidFill>
                    <a:schemeClr val="accent4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004D8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defRPr>
            </a:lvl1pPr>
          </a:lstStyle>
          <a:p>
            <a:pPr defTabSz="457187"/>
            <a:r>
              <a:rPr lang="en-US" altLang="ko-KR" sz="1600" spc="0" dirty="0">
                <a:solidFill>
                  <a:srgbClr val="60BB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1) </a:t>
            </a:r>
            <a:r>
              <a:rPr lang="ko-KR" altLang="en-US" sz="1600" spc="0" dirty="0">
                <a:solidFill>
                  <a:srgbClr val="60BB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과거와 현재의 인구 피라미드</a:t>
            </a:r>
          </a:p>
        </p:txBody>
      </p:sp>
      <p:sp>
        <p:nvSpPr>
          <p:cNvPr id="6" name="제목 개체 틀 29">
            <a:extLst>
              <a:ext uri="{FF2B5EF4-FFF2-40B4-BE49-F238E27FC236}">
                <a16:creationId xmlns:a16="http://schemas.microsoft.com/office/drawing/2014/main" id="{3F5633BB-57DD-C31A-1621-BFB94288C705}"/>
              </a:ext>
            </a:extLst>
          </p:cNvPr>
          <p:cNvSpPr txBox="1">
            <a:spLocks/>
          </p:cNvSpPr>
          <p:nvPr/>
        </p:nvSpPr>
        <p:spPr>
          <a:xfrm>
            <a:off x="7624761" y="333396"/>
            <a:ext cx="1973264" cy="17619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ko-KR" altLang="en-US" sz="2000" b="1" kern="0" spc="-80" dirty="0">
                <a:ln>
                  <a:solidFill>
                    <a:schemeClr val="accent4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004D8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defRPr>
            </a:lvl1pPr>
          </a:lstStyle>
          <a:p>
            <a:pPr defTabSz="457187"/>
            <a:r>
              <a:rPr lang="en-US" altLang="ko-KR" sz="1500" spc="0" dirty="0">
                <a:solidFill>
                  <a:srgbClr val="6B6B6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Ⅰ. </a:t>
            </a:r>
            <a:r>
              <a:rPr lang="ko-KR" altLang="en-US" sz="1500" spc="0" dirty="0">
                <a:solidFill>
                  <a:srgbClr val="6B6B6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주제 선정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226F452-E3FC-DC39-C20D-11773CE71424}"/>
              </a:ext>
            </a:extLst>
          </p:cNvPr>
          <p:cNvSpPr/>
          <p:nvPr/>
        </p:nvSpPr>
        <p:spPr>
          <a:xfrm>
            <a:off x="704849" y="1252538"/>
            <a:ext cx="8785225" cy="7853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과거와 현재의 인구 피라미드를 비교해보면 </a:t>
            </a:r>
            <a:r>
              <a:rPr lang="ko-KR" altLang="en-US" sz="14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5812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유소년 인구는 급격히 감소</a:t>
            </a:r>
            <a:r>
              <a:rPr lang="ko-KR" altLang="en-US" sz="14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하고 </a:t>
            </a:r>
            <a:r>
              <a:rPr lang="ko-KR" altLang="en-US" sz="14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5812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고령인구도 늘어나고</a:t>
            </a:r>
            <a:endParaRPr lang="en-US" altLang="ko-KR" sz="1400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F5812A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4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5812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중위연령이 </a:t>
            </a:r>
            <a:r>
              <a:rPr lang="en-US" altLang="ko-KR" sz="14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5812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19.0</a:t>
            </a:r>
            <a:r>
              <a:rPr lang="ko-KR" altLang="en-US" sz="14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5812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에서 </a:t>
            </a:r>
            <a:r>
              <a:rPr lang="en-US" altLang="ko-KR" sz="14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5812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46.1</a:t>
            </a:r>
            <a:r>
              <a:rPr lang="ko-KR" altLang="en-US" sz="14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5812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로 크게 증가</a:t>
            </a:r>
            <a:r>
              <a:rPr lang="ko-KR" altLang="en-US" sz="14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한 것으로 조사 됐다</a:t>
            </a:r>
            <a:r>
              <a:rPr lang="en-US" altLang="ko-KR" sz="14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r>
              <a:rPr lang="ko-KR" altLang="en-US" sz="14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en-US" altLang="ko-KR" sz="1400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4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ko-KR" altLang="en-US" sz="1400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0FE06194-979B-E9AF-814A-B2C961010368}"/>
              </a:ext>
            </a:extLst>
          </p:cNvPr>
          <p:cNvCxnSpPr>
            <a:cxnSpLocks/>
          </p:cNvCxnSpPr>
          <p:nvPr/>
        </p:nvCxnSpPr>
        <p:spPr>
          <a:xfrm>
            <a:off x="704850" y="1252538"/>
            <a:ext cx="8785225" cy="0"/>
          </a:xfrm>
          <a:prstGeom prst="line">
            <a:avLst/>
          </a:prstGeom>
          <a:ln w="28575">
            <a:solidFill>
              <a:srgbClr val="60BB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오각형 4">
            <a:extLst>
              <a:ext uri="{FF2B5EF4-FFF2-40B4-BE49-F238E27FC236}">
                <a16:creationId xmlns:a16="http://schemas.microsoft.com/office/drawing/2014/main" id="{CDFD2116-1854-F1DB-2914-C642D0306094}"/>
              </a:ext>
            </a:extLst>
          </p:cNvPr>
          <p:cNvSpPr/>
          <p:nvPr/>
        </p:nvSpPr>
        <p:spPr>
          <a:xfrm>
            <a:off x="5245103" y="2236874"/>
            <a:ext cx="4244972" cy="273473"/>
          </a:xfrm>
          <a:prstGeom prst="rect">
            <a:avLst/>
          </a:prstGeom>
          <a:solidFill>
            <a:srgbClr val="60BB46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>
              <a:defRPr/>
            </a:pPr>
            <a:r>
              <a:rPr kumimoji="1" lang="ko-KR" altLang="en-US" sz="1200" b="1" spc="-8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함초롬돋움" panose="020B0604000101010101" pitchFamily="50" charset="-127"/>
              </a:rPr>
              <a:t>고령인구와 유소년인구의 추이</a:t>
            </a:r>
          </a:p>
        </p:txBody>
      </p:sp>
      <p:sp>
        <p:nvSpPr>
          <p:cNvPr id="10" name="오각형 4">
            <a:extLst>
              <a:ext uri="{FF2B5EF4-FFF2-40B4-BE49-F238E27FC236}">
                <a16:creationId xmlns:a16="http://schemas.microsoft.com/office/drawing/2014/main" id="{C37F5654-8B81-D87D-0AD1-AA9F36435EF6}"/>
              </a:ext>
            </a:extLst>
          </p:cNvPr>
          <p:cNvSpPr/>
          <p:nvPr/>
        </p:nvSpPr>
        <p:spPr>
          <a:xfrm>
            <a:off x="708028" y="2236874"/>
            <a:ext cx="4244972" cy="273473"/>
          </a:xfrm>
          <a:prstGeom prst="rect">
            <a:avLst/>
          </a:prstGeom>
          <a:solidFill>
            <a:srgbClr val="60BB46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>
              <a:defRPr/>
            </a:pPr>
            <a:r>
              <a:rPr kumimoji="1" lang="ko-KR" altLang="en-US" sz="1200" b="1" spc="-8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함초롬돋움" panose="020B0604000101010101" pitchFamily="50" charset="-127"/>
              </a:rPr>
              <a:t>과거</a:t>
            </a:r>
            <a:r>
              <a:rPr kumimoji="1" lang="en-US" altLang="ko-KR" sz="1200" b="1" spc="-8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함초롬돋움" panose="020B0604000101010101" pitchFamily="50" charset="-127"/>
              </a:rPr>
              <a:t>-&gt;</a:t>
            </a:r>
            <a:r>
              <a:rPr kumimoji="1" lang="ko-KR" altLang="en-US" sz="1200" b="1" spc="-8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함초롬돋움" panose="020B0604000101010101" pitchFamily="50" charset="-127"/>
              </a:rPr>
              <a:t>현재의 인구 피라미드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350C473-36CA-0927-DE37-2BF3D69BC2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79" y="2981413"/>
            <a:ext cx="2117462" cy="197600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B88E7C8-9C46-49B7-9758-8E00CB57FF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9548" y="2864596"/>
            <a:ext cx="2117462" cy="2005309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E2AB01A2-8E65-A94F-F166-0E051B7C31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853" y="5273138"/>
            <a:ext cx="4387392" cy="1447270"/>
          </a:xfrm>
          <a:prstGeom prst="rect">
            <a:avLst/>
          </a:prstGeom>
        </p:spPr>
      </p:pic>
      <p:sp>
        <p:nvSpPr>
          <p:cNvPr id="34" name="오각형 4">
            <a:extLst>
              <a:ext uri="{FF2B5EF4-FFF2-40B4-BE49-F238E27FC236}">
                <a16:creationId xmlns:a16="http://schemas.microsoft.com/office/drawing/2014/main" id="{8EFFB64F-DB9B-4209-6394-84788FE0A424}"/>
              </a:ext>
            </a:extLst>
          </p:cNvPr>
          <p:cNvSpPr/>
          <p:nvPr/>
        </p:nvSpPr>
        <p:spPr>
          <a:xfrm>
            <a:off x="1215488" y="4971851"/>
            <a:ext cx="3008121" cy="365355"/>
          </a:xfrm>
          <a:prstGeom prst="roundRect">
            <a:avLst>
              <a:gd name="adj" fmla="val 17675"/>
            </a:avLst>
          </a:prstGeom>
          <a:solidFill>
            <a:schemeClr val="bg1"/>
          </a:solidFill>
          <a:ln w="19050" cap="flat" cmpd="sng" algn="ctr">
            <a:solidFill>
              <a:srgbClr val="F5812A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>
              <a:defRPr/>
            </a:pPr>
            <a:r>
              <a:rPr lang="ko-KR" altLang="en-US" sz="1400" b="1" dirty="0">
                <a:ln>
                  <a:solidFill>
                    <a:srgbClr val="2D2A6D">
                      <a:alpha val="0"/>
                    </a:srgbClr>
                  </a:solidFill>
                </a:ln>
                <a:solidFill>
                  <a:srgbClr val="F5812A"/>
                </a:solidFill>
                <a:latin typeface="+mj-ea"/>
                <a:ea typeface="+mj-ea"/>
                <a:cs typeface="함초롬돋움" panose="020B0604000101010101" pitchFamily="50" charset="-127"/>
              </a:rPr>
              <a:t>고령인구</a:t>
            </a:r>
            <a:r>
              <a:rPr lang="en-US" altLang="ko-KR" sz="1400" b="1" dirty="0">
                <a:ln>
                  <a:solidFill>
                    <a:srgbClr val="2D2A6D">
                      <a:alpha val="0"/>
                    </a:srgbClr>
                  </a:solidFill>
                </a:ln>
                <a:solidFill>
                  <a:srgbClr val="F5812A"/>
                </a:solidFill>
                <a:latin typeface="+mj-ea"/>
                <a:ea typeface="+mj-ea"/>
                <a:cs typeface="함초롬돋움" panose="020B0604000101010101" pitchFamily="50" charset="-127"/>
              </a:rPr>
              <a:t>(65</a:t>
            </a:r>
            <a:r>
              <a:rPr lang="ko-KR" altLang="en-US" sz="1400" b="1" dirty="0">
                <a:ln>
                  <a:solidFill>
                    <a:srgbClr val="2D2A6D">
                      <a:alpha val="0"/>
                    </a:srgbClr>
                  </a:solidFill>
                </a:ln>
                <a:solidFill>
                  <a:srgbClr val="F5812A"/>
                </a:solidFill>
                <a:latin typeface="+mj-ea"/>
                <a:ea typeface="+mj-ea"/>
                <a:cs typeface="함초롬돋움" panose="020B0604000101010101" pitchFamily="50" charset="-127"/>
              </a:rPr>
              <a:t>세 이상</a:t>
            </a:r>
            <a:r>
              <a:rPr lang="en-US" altLang="ko-KR" sz="1400" b="1" dirty="0">
                <a:ln>
                  <a:solidFill>
                    <a:srgbClr val="2D2A6D">
                      <a:alpha val="0"/>
                    </a:srgbClr>
                  </a:solidFill>
                </a:ln>
                <a:solidFill>
                  <a:srgbClr val="F5812A"/>
                </a:solidFill>
                <a:latin typeface="+mj-ea"/>
                <a:ea typeface="+mj-ea"/>
                <a:cs typeface="함초롬돋움" panose="020B0604000101010101" pitchFamily="50" charset="-127"/>
              </a:rPr>
              <a:t>)</a:t>
            </a:r>
            <a:endParaRPr lang="ko-KR" altLang="en-US" sz="1400" b="1" dirty="0">
              <a:ln>
                <a:solidFill>
                  <a:srgbClr val="2D2A6D">
                    <a:alpha val="0"/>
                  </a:srgbClr>
                </a:solidFill>
              </a:ln>
              <a:solidFill>
                <a:srgbClr val="F5812A"/>
              </a:solidFill>
              <a:latin typeface="+mj-ea"/>
              <a:ea typeface="+mj-ea"/>
              <a:cs typeface="함초롬돋움" panose="020B0604000101010101" pitchFamily="50" charset="-127"/>
            </a:endParaRP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7FE4E1D6-FAF6-5BE9-B513-2031A3D2D9AF}"/>
              </a:ext>
            </a:extLst>
          </p:cNvPr>
          <p:cNvGrpSpPr/>
          <p:nvPr/>
        </p:nvGrpSpPr>
        <p:grpSpPr>
          <a:xfrm>
            <a:off x="4319265" y="5537978"/>
            <a:ext cx="4643466" cy="847487"/>
            <a:chOff x="5097461" y="5412628"/>
            <a:chExt cx="4643466" cy="847487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403F5799-C205-D988-22C5-877D63917430}"/>
                </a:ext>
              </a:extLst>
            </p:cNvPr>
            <p:cNvSpPr/>
            <p:nvPr/>
          </p:nvSpPr>
          <p:spPr>
            <a:xfrm>
              <a:off x="5097461" y="5412628"/>
              <a:ext cx="4034779" cy="84748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1960</a:t>
              </a:r>
              <a:r>
                <a:rPr lang="ko-KR" altLang="en-US" sz="1400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년 </a:t>
              </a:r>
              <a:r>
                <a:rPr lang="en-US" altLang="ko-KR" sz="1400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: 726,450</a:t>
              </a:r>
            </a:p>
            <a:p>
              <a:pPr algn="ctr"/>
              <a:endParaRPr lang="en-US" altLang="ko-KR" sz="14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r>
                <a:rPr lang="en-US" altLang="ko-KR" sz="1400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" panose="020B0600000101010101" pitchFamily="50" charset="-127"/>
                </a:rPr>
                <a:t>2023</a:t>
              </a:r>
              <a:r>
                <a:rPr lang="ko-KR" altLang="en-US" sz="1400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" panose="020B0600000101010101" pitchFamily="50" charset="-127"/>
                </a:rPr>
                <a:t>년 </a:t>
              </a:r>
              <a:r>
                <a:rPr lang="en-US" altLang="ko-KR" sz="1400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" panose="020B0600000101010101" pitchFamily="50" charset="-127"/>
                </a:rPr>
                <a:t>: 9,435,816</a:t>
              </a:r>
              <a:endParaRPr lang="ko-KR" altLang="en-US" sz="14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37" name="화살표: 아래쪽 36">
              <a:extLst>
                <a:ext uri="{FF2B5EF4-FFF2-40B4-BE49-F238E27FC236}">
                  <a16:creationId xmlns:a16="http://schemas.microsoft.com/office/drawing/2014/main" id="{ABE500C0-D57E-9CAD-2516-685E1CB8083E}"/>
                </a:ext>
              </a:extLst>
            </p:cNvPr>
            <p:cNvSpPr/>
            <p:nvPr/>
          </p:nvSpPr>
          <p:spPr>
            <a:xfrm>
              <a:off x="7202620" y="5716404"/>
              <a:ext cx="329938" cy="252400"/>
            </a:xfrm>
            <a:prstGeom prst="downArrow">
              <a:avLst/>
            </a:prstGeom>
            <a:solidFill>
              <a:srgbClr val="EC93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161EA759-0A64-85BA-C8A4-72045F1782A9}"/>
                </a:ext>
              </a:extLst>
            </p:cNvPr>
            <p:cNvSpPr/>
            <p:nvPr/>
          </p:nvSpPr>
          <p:spPr>
            <a:xfrm>
              <a:off x="7639155" y="5412628"/>
              <a:ext cx="2101772" cy="84748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srgbClr val="F5812A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고령인구 </a:t>
              </a:r>
              <a:r>
                <a:rPr lang="en-US" altLang="ko-KR" sz="1400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srgbClr val="F5812A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26</a:t>
              </a:r>
              <a:r>
                <a:rPr lang="ko-KR" altLang="en-US" sz="1400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srgbClr val="F5812A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배 상승</a:t>
              </a:r>
              <a:endParaRPr lang="en-US" altLang="ko-KR" sz="14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5812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5AA1C7AA-A6D2-7C60-96F5-5C98038CF105}"/>
              </a:ext>
            </a:extLst>
          </p:cNvPr>
          <p:cNvCxnSpPr>
            <a:cxnSpLocks/>
          </p:cNvCxnSpPr>
          <p:nvPr/>
        </p:nvCxnSpPr>
        <p:spPr>
          <a:xfrm>
            <a:off x="704850" y="2014537"/>
            <a:ext cx="8785225" cy="0"/>
          </a:xfrm>
          <a:prstGeom prst="line">
            <a:avLst/>
          </a:prstGeom>
          <a:ln w="12700">
            <a:solidFill>
              <a:srgbClr val="60BB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F62632C9-7B92-FC15-0CC2-39E26377A290}"/>
              </a:ext>
            </a:extLst>
          </p:cNvPr>
          <p:cNvGrpSpPr/>
          <p:nvPr/>
        </p:nvGrpSpPr>
        <p:grpSpPr>
          <a:xfrm>
            <a:off x="5238815" y="3101699"/>
            <a:ext cx="2044842" cy="1844927"/>
            <a:chOff x="2868403" y="3061603"/>
            <a:chExt cx="2044842" cy="1844927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8040F29F-7C02-CEE4-B39B-0ECF6E4C4A8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868403" y="3061603"/>
              <a:ext cx="2044842" cy="1844927"/>
            </a:xfrm>
            <a:prstGeom prst="rect">
              <a:avLst/>
            </a:prstGeom>
          </p:spPr>
        </p:pic>
        <p:sp>
          <p:nvSpPr>
            <p:cNvPr id="14" name="화살표: 오른쪽 4">
              <a:extLst>
                <a:ext uri="{FF2B5EF4-FFF2-40B4-BE49-F238E27FC236}">
                  <a16:creationId xmlns:a16="http://schemas.microsoft.com/office/drawing/2014/main" id="{6E2D54DB-D2E3-3499-9C86-FB4D3F700DE1}"/>
                </a:ext>
              </a:extLst>
            </p:cNvPr>
            <p:cNvSpPr/>
            <p:nvPr/>
          </p:nvSpPr>
          <p:spPr>
            <a:xfrm rot="21174497">
              <a:off x="3128267" y="4325941"/>
              <a:ext cx="1464568" cy="173186"/>
            </a:xfrm>
            <a:custGeom>
              <a:avLst/>
              <a:gdLst>
                <a:gd name="connsiteX0" fmla="*/ 0 w 2596583"/>
                <a:gd name="connsiteY0" fmla="*/ 470575 h 1780694"/>
                <a:gd name="connsiteX1" fmla="*/ 1706236 w 2596583"/>
                <a:gd name="connsiteY1" fmla="*/ 470575 h 1780694"/>
                <a:gd name="connsiteX2" fmla="*/ 1706236 w 2596583"/>
                <a:gd name="connsiteY2" fmla="*/ 0 h 1780694"/>
                <a:gd name="connsiteX3" fmla="*/ 2596583 w 2596583"/>
                <a:gd name="connsiteY3" fmla="*/ 890347 h 1780694"/>
                <a:gd name="connsiteX4" fmla="*/ 1706236 w 2596583"/>
                <a:gd name="connsiteY4" fmla="*/ 1780694 h 1780694"/>
                <a:gd name="connsiteX5" fmla="*/ 1706236 w 2596583"/>
                <a:gd name="connsiteY5" fmla="*/ 1310119 h 1780694"/>
                <a:gd name="connsiteX6" fmla="*/ 0 w 2596583"/>
                <a:gd name="connsiteY6" fmla="*/ 1310119 h 1780694"/>
                <a:gd name="connsiteX7" fmla="*/ 0 w 2596583"/>
                <a:gd name="connsiteY7" fmla="*/ 470575 h 1780694"/>
                <a:gd name="connsiteX0" fmla="*/ 12700 w 2596583"/>
                <a:gd name="connsiteY0" fmla="*/ 851575 h 1780694"/>
                <a:gd name="connsiteX1" fmla="*/ 1706236 w 2596583"/>
                <a:gd name="connsiteY1" fmla="*/ 470575 h 1780694"/>
                <a:gd name="connsiteX2" fmla="*/ 1706236 w 2596583"/>
                <a:gd name="connsiteY2" fmla="*/ 0 h 1780694"/>
                <a:gd name="connsiteX3" fmla="*/ 2596583 w 2596583"/>
                <a:gd name="connsiteY3" fmla="*/ 890347 h 1780694"/>
                <a:gd name="connsiteX4" fmla="*/ 1706236 w 2596583"/>
                <a:gd name="connsiteY4" fmla="*/ 1780694 h 1780694"/>
                <a:gd name="connsiteX5" fmla="*/ 1706236 w 2596583"/>
                <a:gd name="connsiteY5" fmla="*/ 1310119 h 1780694"/>
                <a:gd name="connsiteX6" fmla="*/ 0 w 2596583"/>
                <a:gd name="connsiteY6" fmla="*/ 1310119 h 1780694"/>
                <a:gd name="connsiteX7" fmla="*/ 12700 w 2596583"/>
                <a:gd name="connsiteY7" fmla="*/ 851575 h 1780694"/>
                <a:gd name="connsiteX0" fmla="*/ 12700 w 2596583"/>
                <a:gd name="connsiteY0" fmla="*/ 851575 h 1780694"/>
                <a:gd name="connsiteX1" fmla="*/ 1706236 w 2596583"/>
                <a:gd name="connsiteY1" fmla="*/ 470575 h 1780694"/>
                <a:gd name="connsiteX2" fmla="*/ 1706236 w 2596583"/>
                <a:gd name="connsiteY2" fmla="*/ 0 h 1780694"/>
                <a:gd name="connsiteX3" fmla="*/ 2596583 w 2596583"/>
                <a:gd name="connsiteY3" fmla="*/ 890347 h 1780694"/>
                <a:gd name="connsiteX4" fmla="*/ 1706236 w 2596583"/>
                <a:gd name="connsiteY4" fmla="*/ 1780694 h 1780694"/>
                <a:gd name="connsiteX5" fmla="*/ 1706236 w 2596583"/>
                <a:gd name="connsiteY5" fmla="*/ 1310119 h 1780694"/>
                <a:gd name="connsiteX6" fmla="*/ 0 w 2596583"/>
                <a:gd name="connsiteY6" fmla="*/ 891019 h 1780694"/>
                <a:gd name="connsiteX7" fmla="*/ 12700 w 2596583"/>
                <a:gd name="connsiteY7" fmla="*/ 851575 h 1780694"/>
                <a:gd name="connsiteX0" fmla="*/ 12700 w 2596583"/>
                <a:gd name="connsiteY0" fmla="*/ 851575 h 1513994"/>
                <a:gd name="connsiteX1" fmla="*/ 1706236 w 2596583"/>
                <a:gd name="connsiteY1" fmla="*/ 470575 h 1513994"/>
                <a:gd name="connsiteX2" fmla="*/ 1706236 w 2596583"/>
                <a:gd name="connsiteY2" fmla="*/ 0 h 1513994"/>
                <a:gd name="connsiteX3" fmla="*/ 2596583 w 2596583"/>
                <a:gd name="connsiteY3" fmla="*/ 890347 h 1513994"/>
                <a:gd name="connsiteX4" fmla="*/ 1693536 w 2596583"/>
                <a:gd name="connsiteY4" fmla="*/ 1513994 h 1513994"/>
                <a:gd name="connsiteX5" fmla="*/ 1706236 w 2596583"/>
                <a:gd name="connsiteY5" fmla="*/ 1310119 h 1513994"/>
                <a:gd name="connsiteX6" fmla="*/ 0 w 2596583"/>
                <a:gd name="connsiteY6" fmla="*/ 891019 h 1513994"/>
                <a:gd name="connsiteX7" fmla="*/ 12700 w 2596583"/>
                <a:gd name="connsiteY7" fmla="*/ 851575 h 1513994"/>
                <a:gd name="connsiteX0" fmla="*/ 12700 w 2596583"/>
                <a:gd name="connsiteY0" fmla="*/ 648375 h 1310794"/>
                <a:gd name="connsiteX1" fmla="*/ 1706236 w 2596583"/>
                <a:gd name="connsiteY1" fmla="*/ 267375 h 1310794"/>
                <a:gd name="connsiteX2" fmla="*/ 1693536 w 2596583"/>
                <a:gd name="connsiteY2" fmla="*/ 0 h 1310794"/>
                <a:gd name="connsiteX3" fmla="*/ 2596583 w 2596583"/>
                <a:gd name="connsiteY3" fmla="*/ 687147 h 1310794"/>
                <a:gd name="connsiteX4" fmla="*/ 1693536 w 2596583"/>
                <a:gd name="connsiteY4" fmla="*/ 1310794 h 1310794"/>
                <a:gd name="connsiteX5" fmla="*/ 1706236 w 2596583"/>
                <a:gd name="connsiteY5" fmla="*/ 1106919 h 1310794"/>
                <a:gd name="connsiteX6" fmla="*/ 0 w 2596583"/>
                <a:gd name="connsiteY6" fmla="*/ 687819 h 1310794"/>
                <a:gd name="connsiteX7" fmla="*/ 12700 w 2596583"/>
                <a:gd name="connsiteY7" fmla="*/ 648375 h 1310794"/>
                <a:gd name="connsiteX0" fmla="*/ 12700 w 2025083"/>
                <a:gd name="connsiteY0" fmla="*/ 648375 h 1310794"/>
                <a:gd name="connsiteX1" fmla="*/ 1706236 w 2025083"/>
                <a:gd name="connsiteY1" fmla="*/ 267375 h 1310794"/>
                <a:gd name="connsiteX2" fmla="*/ 1693536 w 2025083"/>
                <a:gd name="connsiteY2" fmla="*/ 0 h 1310794"/>
                <a:gd name="connsiteX3" fmla="*/ 2025083 w 2025083"/>
                <a:gd name="connsiteY3" fmla="*/ 674447 h 1310794"/>
                <a:gd name="connsiteX4" fmla="*/ 1693536 w 2025083"/>
                <a:gd name="connsiteY4" fmla="*/ 1310794 h 1310794"/>
                <a:gd name="connsiteX5" fmla="*/ 1706236 w 2025083"/>
                <a:gd name="connsiteY5" fmla="*/ 1106919 h 1310794"/>
                <a:gd name="connsiteX6" fmla="*/ 0 w 2025083"/>
                <a:gd name="connsiteY6" fmla="*/ 687819 h 1310794"/>
                <a:gd name="connsiteX7" fmla="*/ 12700 w 2025083"/>
                <a:gd name="connsiteY7" fmla="*/ 648375 h 1310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25083" h="1310794">
                  <a:moveTo>
                    <a:pt x="12700" y="648375"/>
                  </a:moveTo>
                  <a:lnTo>
                    <a:pt x="1706236" y="267375"/>
                  </a:lnTo>
                  <a:lnTo>
                    <a:pt x="1693536" y="0"/>
                  </a:lnTo>
                  <a:lnTo>
                    <a:pt x="2025083" y="674447"/>
                  </a:lnTo>
                  <a:lnTo>
                    <a:pt x="1693536" y="1310794"/>
                  </a:lnTo>
                  <a:lnTo>
                    <a:pt x="1706236" y="1106919"/>
                  </a:lnTo>
                  <a:lnTo>
                    <a:pt x="0" y="687819"/>
                  </a:lnTo>
                  <a:lnTo>
                    <a:pt x="12700" y="648375"/>
                  </a:lnTo>
                  <a:close/>
                </a:path>
              </a:pathLst>
            </a:custGeom>
            <a:gradFill flip="none" rotWithShape="1">
              <a:gsLst>
                <a:gs pos="44000">
                  <a:schemeClr val="bg1">
                    <a:lumMod val="75000"/>
                  </a:schemeClr>
                </a:gs>
                <a:gs pos="23000">
                  <a:schemeClr val="bg1">
                    <a:lumMod val="50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0D0CF0CF-2070-A485-CD87-758B5B717252}"/>
              </a:ext>
            </a:extLst>
          </p:cNvPr>
          <p:cNvGrpSpPr/>
          <p:nvPr/>
        </p:nvGrpSpPr>
        <p:grpSpPr>
          <a:xfrm>
            <a:off x="7429583" y="3041877"/>
            <a:ext cx="2060491" cy="1884380"/>
            <a:chOff x="7429583" y="3041877"/>
            <a:chExt cx="2060491" cy="1884380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792710F7-58D7-6C16-0C1D-2CC83D991C8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429583" y="3041877"/>
              <a:ext cx="2060491" cy="1884380"/>
            </a:xfrm>
            <a:prstGeom prst="rect">
              <a:avLst/>
            </a:prstGeom>
          </p:spPr>
        </p:pic>
        <p:sp>
          <p:nvSpPr>
            <p:cNvPr id="15" name="화살표: 오른쪽 4">
              <a:extLst>
                <a:ext uri="{FF2B5EF4-FFF2-40B4-BE49-F238E27FC236}">
                  <a16:creationId xmlns:a16="http://schemas.microsoft.com/office/drawing/2014/main" id="{EC6E3148-B597-3D92-F1AA-11517DED3573}"/>
                </a:ext>
              </a:extLst>
            </p:cNvPr>
            <p:cNvSpPr/>
            <p:nvPr/>
          </p:nvSpPr>
          <p:spPr>
            <a:xfrm rot="408036">
              <a:off x="7727544" y="4251310"/>
              <a:ext cx="1464568" cy="173186"/>
            </a:xfrm>
            <a:custGeom>
              <a:avLst/>
              <a:gdLst>
                <a:gd name="connsiteX0" fmla="*/ 0 w 2596583"/>
                <a:gd name="connsiteY0" fmla="*/ 470575 h 1780694"/>
                <a:gd name="connsiteX1" fmla="*/ 1706236 w 2596583"/>
                <a:gd name="connsiteY1" fmla="*/ 470575 h 1780694"/>
                <a:gd name="connsiteX2" fmla="*/ 1706236 w 2596583"/>
                <a:gd name="connsiteY2" fmla="*/ 0 h 1780694"/>
                <a:gd name="connsiteX3" fmla="*/ 2596583 w 2596583"/>
                <a:gd name="connsiteY3" fmla="*/ 890347 h 1780694"/>
                <a:gd name="connsiteX4" fmla="*/ 1706236 w 2596583"/>
                <a:gd name="connsiteY4" fmla="*/ 1780694 h 1780694"/>
                <a:gd name="connsiteX5" fmla="*/ 1706236 w 2596583"/>
                <a:gd name="connsiteY5" fmla="*/ 1310119 h 1780694"/>
                <a:gd name="connsiteX6" fmla="*/ 0 w 2596583"/>
                <a:gd name="connsiteY6" fmla="*/ 1310119 h 1780694"/>
                <a:gd name="connsiteX7" fmla="*/ 0 w 2596583"/>
                <a:gd name="connsiteY7" fmla="*/ 470575 h 1780694"/>
                <a:gd name="connsiteX0" fmla="*/ 12700 w 2596583"/>
                <a:gd name="connsiteY0" fmla="*/ 851575 h 1780694"/>
                <a:gd name="connsiteX1" fmla="*/ 1706236 w 2596583"/>
                <a:gd name="connsiteY1" fmla="*/ 470575 h 1780694"/>
                <a:gd name="connsiteX2" fmla="*/ 1706236 w 2596583"/>
                <a:gd name="connsiteY2" fmla="*/ 0 h 1780694"/>
                <a:gd name="connsiteX3" fmla="*/ 2596583 w 2596583"/>
                <a:gd name="connsiteY3" fmla="*/ 890347 h 1780694"/>
                <a:gd name="connsiteX4" fmla="*/ 1706236 w 2596583"/>
                <a:gd name="connsiteY4" fmla="*/ 1780694 h 1780694"/>
                <a:gd name="connsiteX5" fmla="*/ 1706236 w 2596583"/>
                <a:gd name="connsiteY5" fmla="*/ 1310119 h 1780694"/>
                <a:gd name="connsiteX6" fmla="*/ 0 w 2596583"/>
                <a:gd name="connsiteY6" fmla="*/ 1310119 h 1780694"/>
                <a:gd name="connsiteX7" fmla="*/ 12700 w 2596583"/>
                <a:gd name="connsiteY7" fmla="*/ 851575 h 1780694"/>
                <a:gd name="connsiteX0" fmla="*/ 12700 w 2596583"/>
                <a:gd name="connsiteY0" fmla="*/ 851575 h 1780694"/>
                <a:gd name="connsiteX1" fmla="*/ 1706236 w 2596583"/>
                <a:gd name="connsiteY1" fmla="*/ 470575 h 1780694"/>
                <a:gd name="connsiteX2" fmla="*/ 1706236 w 2596583"/>
                <a:gd name="connsiteY2" fmla="*/ 0 h 1780694"/>
                <a:gd name="connsiteX3" fmla="*/ 2596583 w 2596583"/>
                <a:gd name="connsiteY3" fmla="*/ 890347 h 1780694"/>
                <a:gd name="connsiteX4" fmla="*/ 1706236 w 2596583"/>
                <a:gd name="connsiteY4" fmla="*/ 1780694 h 1780694"/>
                <a:gd name="connsiteX5" fmla="*/ 1706236 w 2596583"/>
                <a:gd name="connsiteY5" fmla="*/ 1310119 h 1780694"/>
                <a:gd name="connsiteX6" fmla="*/ 0 w 2596583"/>
                <a:gd name="connsiteY6" fmla="*/ 891019 h 1780694"/>
                <a:gd name="connsiteX7" fmla="*/ 12700 w 2596583"/>
                <a:gd name="connsiteY7" fmla="*/ 851575 h 1780694"/>
                <a:gd name="connsiteX0" fmla="*/ 12700 w 2596583"/>
                <a:gd name="connsiteY0" fmla="*/ 851575 h 1513994"/>
                <a:gd name="connsiteX1" fmla="*/ 1706236 w 2596583"/>
                <a:gd name="connsiteY1" fmla="*/ 470575 h 1513994"/>
                <a:gd name="connsiteX2" fmla="*/ 1706236 w 2596583"/>
                <a:gd name="connsiteY2" fmla="*/ 0 h 1513994"/>
                <a:gd name="connsiteX3" fmla="*/ 2596583 w 2596583"/>
                <a:gd name="connsiteY3" fmla="*/ 890347 h 1513994"/>
                <a:gd name="connsiteX4" fmla="*/ 1693536 w 2596583"/>
                <a:gd name="connsiteY4" fmla="*/ 1513994 h 1513994"/>
                <a:gd name="connsiteX5" fmla="*/ 1706236 w 2596583"/>
                <a:gd name="connsiteY5" fmla="*/ 1310119 h 1513994"/>
                <a:gd name="connsiteX6" fmla="*/ 0 w 2596583"/>
                <a:gd name="connsiteY6" fmla="*/ 891019 h 1513994"/>
                <a:gd name="connsiteX7" fmla="*/ 12700 w 2596583"/>
                <a:gd name="connsiteY7" fmla="*/ 851575 h 1513994"/>
                <a:gd name="connsiteX0" fmla="*/ 12700 w 2596583"/>
                <a:gd name="connsiteY0" fmla="*/ 648375 h 1310794"/>
                <a:gd name="connsiteX1" fmla="*/ 1706236 w 2596583"/>
                <a:gd name="connsiteY1" fmla="*/ 267375 h 1310794"/>
                <a:gd name="connsiteX2" fmla="*/ 1693536 w 2596583"/>
                <a:gd name="connsiteY2" fmla="*/ 0 h 1310794"/>
                <a:gd name="connsiteX3" fmla="*/ 2596583 w 2596583"/>
                <a:gd name="connsiteY3" fmla="*/ 687147 h 1310794"/>
                <a:gd name="connsiteX4" fmla="*/ 1693536 w 2596583"/>
                <a:gd name="connsiteY4" fmla="*/ 1310794 h 1310794"/>
                <a:gd name="connsiteX5" fmla="*/ 1706236 w 2596583"/>
                <a:gd name="connsiteY5" fmla="*/ 1106919 h 1310794"/>
                <a:gd name="connsiteX6" fmla="*/ 0 w 2596583"/>
                <a:gd name="connsiteY6" fmla="*/ 687819 h 1310794"/>
                <a:gd name="connsiteX7" fmla="*/ 12700 w 2596583"/>
                <a:gd name="connsiteY7" fmla="*/ 648375 h 1310794"/>
                <a:gd name="connsiteX0" fmla="*/ 12700 w 2025083"/>
                <a:gd name="connsiteY0" fmla="*/ 648375 h 1310794"/>
                <a:gd name="connsiteX1" fmla="*/ 1706236 w 2025083"/>
                <a:gd name="connsiteY1" fmla="*/ 267375 h 1310794"/>
                <a:gd name="connsiteX2" fmla="*/ 1693536 w 2025083"/>
                <a:gd name="connsiteY2" fmla="*/ 0 h 1310794"/>
                <a:gd name="connsiteX3" fmla="*/ 2025083 w 2025083"/>
                <a:gd name="connsiteY3" fmla="*/ 674447 h 1310794"/>
                <a:gd name="connsiteX4" fmla="*/ 1693536 w 2025083"/>
                <a:gd name="connsiteY4" fmla="*/ 1310794 h 1310794"/>
                <a:gd name="connsiteX5" fmla="*/ 1706236 w 2025083"/>
                <a:gd name="connsiteY5" fmla="*/ 1106919 h 1310794"/>
                <a:gd name="connsiteX6" fmla="*/ 0 w 2025083"/>
                <a:gd name="connsiteY6" fmla="*/ 687819 h 1310794"/>
                <a:gd name="connsiteX7" fmla="*/ 12700 w 2025083"/>
                <a:gd name="connsiteY7" fmla="*/ 648375 h 1310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25083" h="1310794">
                  <a:moveTo>
                    <a:pt x="12700" y="648375"/>
                  </a:moveTo>
                  <a:lnTo>
                    <a:pt x="1706236" y="267375"/>
                  </a:lnTo>
                  <a:lnTo>
                    <a:pt x="1693536" y="0"/>
                  </a:lnTo>
                  <a:lnTo>
                    <a:pt x="2025083" y="674447"/>
                  </a:lnTo>
                  <a:lnTo>
                    <a:pt x="1693536" y="1310794"/>
                  </a:lnTo>
                  <a:lnTo>
                    <a:pt x="1706236" y="1106919"/>
                  </a:lnTo>
                  <a:lnTo>
                    <a:pt x="0" y="687819"/>
                  </a:lnTo>
                  <a:lnTo>
                    <a:pt x="12700" y="648375"/>
                  </a:lnTo>
                  <a:close/>
                </a:path>
              </a:pathLst>
            </a:custGeom>
            <a:gradFill flip="none" rotWithShape="1">
              <a:gsLst>
                <a:gs pos="44000">
                  <a:schemeClr val="bg1">
                    <a:lumMod val="75000"/>
                  </a:schemeClr>
                </a:gs>
                <a:gs pos="23000">
                  <a:schemeClr val="bg1">
                    <a:lumMod val="50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5695655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10BA585-80A2-4F4E-1378-E4D6CA3BAA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sp>
        <p:nvSpPr>
          <p:cNvPr id="4" name="제목 개체 틀 29">
            <a:extLst>
              <a:ext uri="{FF2B5EF4-FFF2-40B4-BE49-F238E27FC236}">
                <a16:creationId xmlns:a16="http://schemas.microsoft.com/office/drawing/2014/main" id="{96CDF93C-848B-34F6-35A2-CDE5C6EFE2C0}"/>
              </a:ext>
            </a:extLst>
          </p:cNvPr>
          <p:cNvSpPr txBox="1">
            <a:spLocks/>
          </p:cNvSpPr>
          <p:nvPr/>
        </p:nvSpPr>
        <p:spPr>
          <a:xfrm>
            <a:off x="688975" y="809912"/>
            <a:ext cx="3630290" cy="27882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ko-KR" altLang="en-US" sz="2000" b="1" kern="0" spc="-80" dirty="0">
                <a:ln>
                  <a:solidFill>
                    <a:schemeClr val="accent4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004D8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2400" dirty="0">
                <a:solidFill>
                  <a:srgbClr val="F5812A"/>
                </a:solidFill>
                <a:latin typeface="비트로 코어 TTF" pitchFamily="2" charset="-127"/>
                <a:ea typeface="비트로 코어 TTF" pitchFamily="2" charset="-127"/>
              </a:rPr>
              <a:t>01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비트로 코어 TTF" pitchFamily="2" charset="-127"/>
                <a:ea typeface="비트로 코어 TTF" pitchFamily="2" charset="-127"/>
              </a:rPr>
              <a:t> </a:t>
            </a:r>
            <a:r>
              <a:rPr lang="ko-KR" altLang="en-US" sz="2400" dirty="0">
                <a:solidFill>
                  <a:srgbClr val="60BB46"/>
                </a:solidFill>
                <a:latin typeface="비트로 코어 TTF" pitchFamily="2" charset="-127"/>
                <a:ea typeface="비트로 코어 TTF" pitchFamily="2" charset="-127"/>
              </a:rPr>
              <a:t>주제 선정</a:t>
            </a:r>
          </a:p>
        </p:txBody>
      </p:sp>
      <p:sp>
        <p:nvSpPr>
          <p:cNvPr id="5" name="제목 개체 틀 29">
            <a:extLst>
              <a:ext uri="{FF2B5EF4-FFF2-40B4-BE49-F238E27FC236}">
                <a16:creationId xmlns:a16="http://schemas.microsoft.com/office/drawing/2014/main" id="{1FA29707-11F6-D7F2-FF09-DE2BAF737DA4}"/>
              </a:ext>
            </a:extLst>
          </p:cNvPr>
          <p:cNvSpPr txBox="1">
            <a:spLocks/>
          </p:cNvSpPr>
          <p:nvPr/>
        </p:nvSpPr>
        <p:spPr>
          <a:xfrm>
            <a:off x="4503419" y="861227"/>
            <a:ext cx="5094605" cy="17619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ko-KR" altLang="en-US" sz="2000" b="1" kern="0" spc="-80" dirty="0">
                <a:ln>
                  <a:solidFill>
                    <a:schemeClr val="accent4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004D8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defRPr>
            </a:lvl1pPr>
          </a:lstStyle>
          <a:p>
            <a:pPr defTabSz="457187"/>
            <a:r>
              <a:rPr lang="en-US" altLang="ko-KR" sz="1600" spc="0" dirty="0">
                <a:solidFill>
                  <a:srgbClr val="60BB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2) </a:t>
            </a:r>
            <a:r>
              <a:rPr lang="ko-KR" altLang="en-US" sz="1600" spc="0" dirty="0">
                <a:solidFill>
                  <a:srgbClr val="60BB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부족한 노인시설</a:t>
            </a:r>
          </a:p>
        </p:txBody>
      </p:sp>
      <p:sp>
        <p:nvSpPr>
          <p:cNvPr id="6" name="제목 개체 틀 29">
            <a:extLst>
              <a:ext uri="{FF2B5EF4-FFF2-40B4-BE49-F238E27FC236}">
                <a16:creationId xmlns:a16="http://schemas.microsoft.com/office/drawing/2014/main" id="{3F5633BB-57DD-C31A-1621-BFB94288C705}"/>
              </a:ext>
            </a:extLst>
          </p:cNvPr>
          <p:cNvSpPr txBox="1">
            <a:spLocks/>
          </p:cNvSpPr>
          <p:nvPr/>
        </p:nvSpPr>
        <p:spPr>
          <a:xfrm>
            <a:off x="7624761" y="333396"/>
            <a:ext cx="1973264" cy="17619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ko-KR" altLang="en-US" sz="2000" b="1" kern="0" spc="-80" dirty="0">
                <a:ln>
                  <a:solidFill>
                    <a:schemeClr val="accent4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004D8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defRPr>
            </a:lvl1pPr>
          </a:lstStyle>
          <a:p>
            <a:pPr defTabSz="457187"/>
            <a:r>
              <a:rPr lang="en-US" altLang="ko-KR" sz="1500" spc="0" dirty="0">
                <a:solidFill>
                  <a:srgbClr val="6B6B6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Ⅰ. </a:t>
            </a:r>
            <a:r>
              <a:rPr lang="ko-KR" altLang="en-US" sz="1500" spc="0" dirty="0">
                <a:solidFill>
                  <a:srgbClr val="6B6B6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주제 선정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226F452-E3FC-DC39-C20D-11773CE71424}"/>
              </a:ext>
            </a:extLst>
          </p:cNvPr>
          <p:cNvSpPr/>
          <p:nvPr/>
        </p:nvSpPr>
        <p:spPr>
          <a:xfrm>
            <a:off x="704849" y="1252538"/>
            <a:ext cx="8785225" cy="7853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" panose="020B0600000101010101" pitchFamily="50" charset="-127"/>
              </a:rPr>
              <a:t>노인 복지시설은 많이 생겼지만 노인의 수가 절대적으로 많이 늘어나서 복지시설은 </a:t>
            </a:r>
            <a:r>
              <a:rPr lang="ko-KR" altLang="en-US" sz="14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accent2"/>
                </a:solidFill>
                <a:latin typeface="나눔스퀘어 ExtraBold" panose="020B0600000101010101" pitchFamily="50" charset="-127"/>
                <a:ea typeface="나눔스퀘어" panose="020B0600000101010101" pitchFamily="50" charset="-127"/>
              </a:rPr>
              <a:t>여전히 부족</a:t>
            </a:r>
            <a:endParaRPr lang="ko-KR" altLang="en-US" sz="1400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accent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0FE06194-979B-E9AF-814A-B2C961010368}"/>
              </a:ext>
            </a:extLst>
          </p:cNvPr>
          <p:cNvCxnSpPr>
            <a:cxnSpLocks/>
          </p:cNvCxnSpPr>
          <p:nvPr/>
        </p:nvCxnSpPr>
        <p:spPr>
          <a:xfrm>
            <a:off x="704850" y="1252538"/>
            <a:ext cx="8785225" cy="0"/>
          </a:xfrm>
          <a:prstGeom prst="line">
            <a:avLst/>
          </a:prstGeom>
          <a:ln w="28575">
            <a:solidFill>
              <a:srgbClr val="60BB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오각형 4">
            <a:extLst>
              <a:ext uri="{FF2B5EF4-FFF2-40B4-BE49-F238E27FC236}">
                <a16:creationId xmlns:a16="http://schemas.microsoft.com/office/drawing/2014/main" id="{CDFD2116-1854-F1DB-2914-C642D0306094}"/>
              </a:ext>
            </a:extLst>
          </p:cNvPr>
          <p:cNvSpPr/>
          <p:nvPr/>
        </p:nvSpPr>
        <p:spPr>
          <a:xfrm>
            <a:off x="5245103" y="2236874"/>
            <a:ext cx="4244972" cy="273473"/>
          </a:xfrm>
          <a:prstGeom prst="rect">
            <a:avLst/>
          </a:prstGeom>
          <a:solidFill>
            <a:srgbClr val="60BB46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>
              <a:defRPr/>
            </a:pPr>
            <a:r>
              <a:rPr kumimoji="1" lang="ko-KR" altLang="en-US" sz="1200" b="1" spc="-8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함초롬돋움" panose="020B0604000101010101" pitchFamily="50" charset="-127"/>
              </a:rPr>
              <a:t>늘어나긴 하지만 부족한 복지시설</a:t>
            </a:r>
          </a:p>
        </p:txBody>
      </p:sp>
      <p:sp>
        <p:nvSpPr>
          <p:cNvPr id="10" name="오각형 4">
            <a:extLst>
              <a:ext uri="{FF2B5EF4-FFF2-40B4-BE49-F238E27FC236}">
                <a16:creationId xmlns:a16="http://schemas.microsoft.com/office/drawing/2014/main" id="{C37F5654-8B81-D87D-0AD1-AA9F36435EF6}"/>
              </a:ext>
            </a:extLst>
          </p:cNvPr>
          <p:cNvSpPr/>
          <p:nvPr/>
        </p:nvSpPr>
        <p:spPr>
          <a:xfrm>
            <a:off x="708028" y="2236874"/>
            <a:ext cx="4244972" cy="273473"/>
          </a:xfrm>
          <a:prstGeom prst="rect">
            <a:avLst/>
          </a:prstGeom>
          <a:solidFill>
            <a:srgbClr val="60BB46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>
              <a:defRPr/>
            </a:pPr>
            <a:r>
              <a:rPr kumimoji="1" lang="ko-KR" altLang="en-US" sz="1200" b="1" spc="-8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함초롬돋움" panose="020B0604000101010101" pitchFamily="50" charset="-127"/>
              </a:rPr>
              <a:t>늘어나는 노인수</a:t>
            </a:r>
            <a:r>
              <a:rPr kumimoji="1" lang="en-US" altLang="ko-KR" sz="1200" b="1" spc="-8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함초롬돋움" panose="020B0604000101010101" pitchFamily="50" charset="-127"/>
              </a:rPr>
              <a:t>, </a:t>
            </a:r>
            <a:r>
              <a:rPr kumimoji="1" lang="ko-KR" altLang="en-US" sz="1200" b="1" spc="-8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함초롬돋움" panose="020B0604000101010101" pitchFamily="50" charset="-127"/>
              </a:rPr>
              <a:t>부족한 노인 시설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A38E191C-A450-2138-81BE-8303D95C6F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849" y="3774083"/>
            <a:ext cx="4174338" cy="1031379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FE0A9881-D5B2-58D7-10DB-9D48D9D4A8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849" y="5753986"/>
            <a:ext cx="4012498" cy="102729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7ECF5D9-9F0A-B47E-A808-6EDDAF03E3CB}"/>
              </a:ext>
            </a:extLst>
          </p:cNvPr>
          <p:cNvSpPr txBox="1"/>
          <p:nvPr/>
        </p:nvSpPr>
        <p:spPr>
          <a:xfrm>
            <a:off x="3644409" y="2522094"/>
            <a:ext cx="145051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900" b="1" spc="-8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cs typeface="함초롬돋움" panose="020B0604000101010101" pitchFamily="50" charset="-127"/>
              </a:rPr>
              <a:t>&lt; </a:t>
            </a:r>
            <a:r>
              <a:rPr kumimoji="1" lang="ko-KR" altLang="en-US" sz="900" b="1" spc="-8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cs typeface="함초롬돋움" panose="020B0604000101010101" pitchFamily="50" charset="-127"/>
              </a:rPr>
              <a:t>출처 </a:t>
            </a:r>
            <a:r>
              <a:rPr kumimoji="1" lang="en-US" altLang="ko-KR" sz="900" b="1" spc="-8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cs typeface="함초롬돋움" panose="020B0604000101010101" pitchFamily="50" charset="-127"/>
              </a:rPr>
              <a:t>: </a:t>
            </a:r>
            <a:r>
              <a:rPr kumimoji="1" lang="ko-KR" altLang="en-US" sz="900" b="1" spc="-8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cs typeface="함초롬돋움" panose="020B0604000101010101" pitchFamily="50" charset="-127"/>
              </a:rPr>
              <a:t>네이버 뉴스 </a:t>
            </a:r>
            <a:r>
              <a:rPr kumimoji="1" lang="en-US" altLang="ko-KR" sz="900" b="1" spc="-8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cs typeface="함초롬돋움" panose="020B0604000101010101" pitchFamily="50" charset="-127"/>
              </a:rPr>
              <a:t>&gt;</a:t>
            </a:r>
            <a:endParaRPr kumimoji="1" lang="ko-KR" altLang="en-US" sz="900" b="1" spc="-8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맑은 고딕" panose="020B0503020000020004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E424C6A7-F376-05D5-2879-573BEB23D790}"/>
              </a:ext>
            </a:extLst>
          </p:cNvPr>
          <p:cNvCxnSpPr>
            <a:cxnSpLocks/>
          </p:cNvCxnSpPr>
          <p:nvPr/>
        </p:nvCxnSpPr>
        <p:spPr>
          <a:xfrm>
            <a:off x="704850" y="2014537"/>
            <a:ext cx="8785225" cy="0"/>
          </a:xfrm>
          <a:prstGeom prst="line">
            <a:avLst/>
          </a:prstGeom>
          <a:ln w="12700">
            <a:solidFill>
              <a:srgbClr val="60BB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>
            <a:extLst>
              <a:ext uri="{FF2B5EF4-FFF2-40B4-BE49-F238E27FC236}">
                <a16:creationId xmlns:a16="http://schemas.microsoft.com/office/drawing/2014/main" id="{0DB35B77-9CEC-51EB-7477-41FCA1540F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358" y="4750758"/>
            <a:ext cx="4121989" cy="109000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C125D611-4C82-C3E1-142D-2B3941A2D2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9877" y="2738778"/>
            <a:ext cx="4064281" cy="1121815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B68E1333-1CCB-84A0-97CF-D2F8E03CF6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45103" y="2708292"/>
            <a:ext cx="2192250" cy="2942053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A2C974BC-6E15-A4AD-B8AA-4627C470B23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82478" y="3328652"/>
            <a:ext cx="2151660" cy="151863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A480DAB8-C19D-7581-C57E-C60A56FD592B}"/>
              </a:ext>
            </a:extLst>
          </p:cNvPr>
          <p:cNvSpPr txBox="1"/>
          <p:nvPr/>
        </p:nvSpPr>
        <p:spPr>
          <a:xfrm>
            <a:off x="8416493" y="2559715"/>
            <a:ext cx="145051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900" b="1" spc="-8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cs typeface="함초롬돋움" panose="020B0604000101010101" pitchFamily="50" charset="-127"/>
              </a:rPr>
              <a:t>&lt; </a:t>
            </a:r>
            <a:r>
              <a:rPr kumimoji="1" lang="ko-KR" altLang="en-US" sz="900" b="1" spc="-8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cs typeface="함초롬돋움" panose="020B0604000101010101" pitchFamily="50" charset="-127"/>
              </a:rPr>
              <a:t>출처 </a:t>
            </a:r>
            <a:r>
              <a:rPr kumimoji="1" lang="en-US" altLang="ko-KR" sz="900" b="1" spc="-8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cs typeface="함초롬돋움" panose="020B0604000101010101" pitchFamily="50" charset="-127"/>
              </a:rPr>
              <a:t>: </a:t>
            </a:r>
            <a:r>
              <a:rPr kumimoji="1" lang="en-US" altLang="ko-KR" sz="900" b="1" spc="-8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cs typeface="함초롬돋움" panose="020B0604000101010101" pitchFamily="50" charset="-127"/>
              </a:rPr>
              <a:t>kostat</a:t>
            </a:r>
            <a:r>
              <a:rPr kumimoji="1" lang="ko-KR" altLang="en-US" sz="900" b="1" spc="-8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cs typeface="함초롬돋움" panose="020B0604000101010101" pitchFamily="50" charset="-127"/>
              </a:rPr>
              <a:t> </a:t>
            </a:r>
            <a:r>
              <a:rPr kumimoji="1" lang="en-US" altLang="ko-KR" sz="900" b="1" spc="-8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cs typeface="함초롬돋움" panose="020B0604000101010101" pitchFamily="50" charset="-127"/>
              </a:rPr>
              <a:t>&gt;</a:t>
            </a:r>
            <a:endParaRPr kumimoji="1" lang="ko-KR" altLang="en-US" sz="900" b="1" spc="-8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맑은 고딕" panose="020B0503020000020004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40074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10BA585-80A2-4F4E-1378-E4D6CA3BAA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331"/>
            <a:ext cx="9906000" cy="6858000"/>
          </a:xfrm>
          <a:prstGeom prst="rect">
            <a:avLst/>
          </a:prstGeom>
        </p:spPr>
      </p:pic>
      <p:sp>
        <p:nvSpPr>
          <p:cNvPr id="4" name="제목 개체 틀 29">
            <a:extLst>
              <a:ext uri="{FF2B5EF4-FFF2-40B4-BE49-F238E27FC236}">
                <a16:creationId xmlns:a16="http://schemas.microsoft.com/office/drawing/2014/main" id="{96CDF93C-848B-34F6-35A2-CDE5C6EFE2C0}"/>
              </a:ext>
            </a:extLst>
          </p:cNvPr>
          <p:cNvSpPr txBox="1">
            <a:spLocks/>
          </p:cNvSpPr>
          <p:nvPr/>
        </p:nvSpPr>
        <p:spPr>
          <a:xfrm>
            <a:off x="688975" y="809912"/>
            <a:ext cx="3630290" cy="27882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ko-KR" altLang="en-US" sz="2000" b="1" kern="0" spc="-80" dirty="0">
                <a:ln>
                  <a:solidFill>
                    <a:schemeClr val="accent4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004D8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2400" dirty="0">
                <a:solidFill>
                  <a:srgbClr val="F5812A"/>
                </a:solidFill>
                <a:latin typeface="비트로 코어 TTF" pitchFamily="2" charset="-127"/>
                <a:ea typeface="비트로 코어 TTF" pitchFamily="2" charset="-127"/>
              </a:rPr>
              <a:t>01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비트로 코어 TTF" pitchFamily="2" charset="-127"/>
                <a:ea typeface="비트로 코어 TTF" pitchFamily="2" charset="-127"/>
              </a:rPr>
              <a:t> </a:t>
            </a:r>
            <a:r>
              <a:rPr lang="ko-KR" altLang="en-US" sz="2400" dirty="0">
                <a:solidFill>
                  <a:srgbClr val="60BB46"/>
                </a:solidFill>
                <a:latin typeface="비트로 코어 TTF" pitchFamily="2" charset="-127"/>
                <a:ea typeface="비트로 코어 TTF" pitchFamily="2" charset="-127"/>
              </a:rPr>
              <a:t>프로젝트 목표</a:t>
            </a:r>
          </a:p>
        </p:txBody>
      </p:sp>
      <p:sp>
        <p:nvSpPr>
          <p:cNvPr id="5" name="제목 개체 틀 29">
            <a:extLst>
              <a:ext uri="{FF2B5EF4-FFF2-40B4-BE49-F238E27FC236}">
                <a16:creationId xmlns:a16="http://schemas.microsoft.com/office/drawing/2014/main" id="{1FA29707-11F6-D7F2-FF09-DE2BAF737DA4}"/>
              </a:ext>
            </a:extLst>
          </p:cNvPr>
          <p:cNvSpPr txBox="1">
            <a:spLocks/>
          </p:cNvSpPr>
          <p:nvPr/>
        </p:nvSpPr>
        <p:spPr>
          <a:xfrm>
            <a:off x="4503419" y="861227"/>
            <a:ext cx="5094605" cy="17619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ko-KR" altLang="en-US" sz="2000" b="1" kern="0" spc="-80" dirty="0">
                <a:ln>
                  <a:solidFill>
                    <a:schemeClr val="accent4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004D8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defRPr>
            </a:lvl1pPr>
          </a:lstStyle>
          <a:p>
            <a:pPr defTabSz="457187"/>
            <a:r>
              <a:rPr lang="en-US" altLang="ko-KR" sz="1600" spc="0" dirty="0">
                <a:solidFill>
                  <a:srgbClr val="60BB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3) </a:t>
            </a:r>
            <a:r>
              <a:rPr lang="ko-KR" altLang="en-US" sz="1600" spc="0" dirty="0">
                <a:solidFill>
                  <a:srgbClr val="60BB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인구 시계열 예측</a:t>
            </a:r>
          </a:p>
        </p:txBody>
      </p:sp>
      <p:sp>
        <p:nvSpPr>
          <p:cNvPr id="6" name="제목 개체 틀 29">
            <a:extLst>
              <a:ext uri="{FF2B5EF4-FFF2-40B4-BE49-F238E27FC236}">
                <a16:creationId xmlns:a16="http://schemas.microsoft.com/office/drawing/2014/main" id="{3F5633BB-57DD-C31A-1621-BFB94288C705}"/>
              </a:ext>
            </a:extLst>
          </p:cNvPr>
          <p:cNvSpPr txBox="1">
            <a:spLocks/>
          </p:cNvSpPr>
          <p:nvPr/>
        </p:nvSpPr>
        <p:spPr>
          <a:xfrm>
            <a:off x="7624761" y="333396"/>
            <a:ext cx="1973264" cy="17619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ko-KR" altLang="en-US" sz="2000" b="1" kern="0" spc="-80" dirty="0">
                <a:ln>
                  <a:solidFill>
                    <a:schemeClr val="accent4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004D8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defRPr>
            </a:lvl1pPr>
          </a:lstStyle>
          <a:p>
            <a:pPr defTabSz="457187"/>
            <a:r>
              <a:rPr lang="en-US" altLang="ko-KR" sz="1500" spc="0" dirty="0">
                <a:solidFill>
                  <a:srgbClr val="6B6B6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Ⅰ. </a:t>
            </a:r>
            <a:r>
              <a:rPr lang="ko-KR" altLang="en-US" sz="1500" spc="0" dirty="0">
                <a:solidFill>
                  <a:srgbClr val="6B6B6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주제 선정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226F452-E3FC-DC39-C20D-11773CE71424}"/>
              </a:ext>
            </a:extLst>
          </p:cNvPr>
          <p:cNvSpPr/>
          <p:nvPr/>
        </p:nvSpPr>
        <p:spPr>
          <a:xfrm>
            <a:off x="704849" y="1252538"/>
            <a:ext cx="8785225" cy="7853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Font typeface="+mj-lt"/>
              <a:buAutoNum type="arabicPeriod"/>
            </a:pPr>
            <a:r>
              <a:rPr lang="ko-KR" altLang="en-US" sz="14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" panose="020B0600000101010101" pitchFamily="50" charset="-127"/>
              </a:rPr>
              <a:t>과거에서 현재의 노령인구를 통해 미래추세 </a:t>
            </a:r>
            <a:r>
              <a:rPr lang="ko-KR" altLang="en-US" sz="14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accent2"/>
                </a:solidFill>
                <a:latin typeface="나눔스퀘어 ExtraBold" panose="020B0600000101010101" pitchFamily="50" charset="-127"/>
                <a:ea typeface="나눔스퀘어" panose="020B0600000101010101" pitchFamily="50" charset="-127"/>
              </a:rPr>
              <a:t>노령인구를 예측</a:t>
            </a:r>
            <a:endParaRPr lang="en-US" altLang="ko-KR" sz="1400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accent2"/>
              </a:solidFill>
              <a:latin typeface="나눔스퀘어 ExtraBold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 algn="ctr">
              <a:buFont typeface="+mj-lt"/>
              <a:buAutoNum type="arabicPeriod"/>
            </a:pPr>
            <a:r>
              <a:rPr lang="ko-KR" altLang="en-US" sz="14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" panose="020B0600000101010101" pitchFamily="50" charset="-127"/>
              </a:rPr>
              <a:t>현재의 복지관수를 통해 미래의 노인시설이 얼마나 필요한가를 분석</a:t>
            </a:r>
            <a:endParaRPr lang="en-US" altLang="ko-KR" sz="1400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accent2"/>
              </a:solidFill>
              <a:latin typeface="나눔스퀘어 ExtraBold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endParaRPr lang="ko-KR" altLang="en-US" sz="1400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0FE06194-979B-E9AF-814A-B2C961010368}"/>
              </a:ext>
            </a:extLst>
          </p:cNvPr>
          <p:cNvCxnSpPr>
            <a:cxnSpLocks/>
          </p:cNvCxnSpPr>
          <p:nvPr/>
        </p:nvCxnSpPr>
        <p:spPr>
          <a:xfrm>
            <a:off x="704850" y="1252538"/>
            <a:ext cx="8785225" cy="0"/>
          </a:xfrm>
          <a:prstGeom prst="line">
            <a:avLst/>
          </a:prstGeom>
          <a:ln w="28575">
            <a:solidFill>
              <a:srgbClr val="60BB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오각형 4">
            <a:extLst>
              <a:ext uri="{FF2B5EF4-FFF2-40B4-BE49-F238E27FC236}">
                <a16:creationId xmlns:a16="http://schemas.microsoft.com/office/drawing/2014/main" id="{CDFD2116-1854-F1DB-2914-C642D0306094}"/>
              </a:ext>
            </a:extLst>
          </p:cNvPr>
          <p:cNvSpPr/>
          <p:nvPr/>
        </p:nvSpPr>
        <p:spPr>
          <a:xfrm>
            <a:off x="5245103" y="2236874"/>
            <a:ext cx="4244972" cy="273473"/>
          </a:xfrm>
          <a:prstGeom prst="rect">
            <a:avLst/>
          </a:prstGeom>
          <a:solidFill>
            <a:srgbClr val="60BB46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>
              <a:defRPr/>
            </a:pPr>
            <a:r>
              <a:rPr kumimoji="1" lang="ko-KR" altLang="en-US" sz="1200" b="1" spc="-8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함초롬돋움" panose="020B0604000101010101" pitchFamily="50" charset="-127"/>
              </a:rPr>
              <a:t>노인시설 예측</a:t>
            </a:r>
          </a:p>
        </p:txBody>
      </p:sp>
      <p:sp>
        <p:nvSpPr>
          <p:cNvPr id="10" name="오각형 4">
            <a:extLst>
              <a:ext uri="{FF2B5EF4-FFF2-40B4-BE49-F238E27FC236}">
                <a16:creationId xmlns:a16="http://schemas.microsoft.com/office/drawing/2014/main" id="{C37F5654-8B81-D87D-0AD1-AA9F36435EF6}"/>
              </a:ext>
            </a:extLst>
          </p:cNvPr>
          <p:cNvSpPr/>
          <p:nvPr/>
        </p:nvSpPr>
        <p:spPr>
          <a:xfrm>
            <a:off x="708028" y="2236874"/>
            <a:ext cx="4244972" cy="273473"/>
          </a:xfrm>
          <a:prstGeom prst="rect">
            <a:avLst/>
          </a:prstGeom>
          <a:solidFill>
            <a:srgbClr val="60BB46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>
              <a:defRPr/>
            </a:pPr>
            <a:r>
              <a:rPr kumimoji="1" lang="ko-KR" altLang="en-US" sz="1200" b="1" spc="-8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함초롬돋움" panose="020B0604000101010101" pitchFamily="50" charset="-127"/>
              </a:rPr>
              <a:t>인구예측</a:t>
            </a: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E424C6A7-F376-05D5-2879-573BEB23D790}"/>
              </a:ext>
            </a:extLst>
          </p:cNvPr>
          <p:cNvCxnSpPr>
            <a:cxnSpLocks/>
          </p:cNvCxnSpPr>
          <p:nvPr/>
        </p:nvCxnSpPr>
        <p:spPr>
          <a:xfrm>
            <a:off x="704850" y="2014537"/>
            <a:ext cx="8785225" cy="0"/>
          </a:xfrm>
          <a:prstGeom prst="line">
            <a:avLst/>
          </a:prstGeom>
          <a:ln w="12700">
            <a:solidFill>
              <a:srgbClr val="60BB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화살표: 오른쪽 4">
            <a:extLst>
              <a:ext uri="{FF2B5EF4-FFF2-40B4-BE49-F238E27FC236}">
                <a16:creationId xmlns:a16="http://schemas.microsoft.com/office/drawing/2014/main" id="{B4D9272B-203E-BFE5-440D-1743B0918C28}"/>
              </a:ext>
            </a:extLst>
          </p:cNvPr>
          <p:cNvSpPr/>
          <p:nvPr/>
        </p:nvSpPr>
        <p:spPr>
          <a:xfrm rot="20058619">
            <a:off x="2244388" y="5513596"/>
            <a:ext cx="2083331" cy="348995"/>
          </a:xfrm>
          <a:custGeom>
            <a:avLst/>
            <a:gdLst>
              <a:gd name="connsiteX0" fmla="*/ 0 w 2596583"/>
              <a:gd name="connsiteY0" fmla="*/ 470575 h 1780694"/>
              <a:gd name="connsiteX1" fmla="*/ 1706236 w 2596583"/>
              <a:gd name="connsiteY1" fmla="*/ 470575 h 1780694"/>
              <a:gd name="connsiteX2" fmla="*/ 1706236 w 2596583"/>
              <a:gd name="connsiteY2" fmla="*/ 0 h 1780694"/>
              <a:gd name="connsiteX3" fmla="*/ 2596583 w 2596583"/>
              <a:gd name="connsiteY3" fmla="*/ 890347 h 1780694"/>
              <a:gd name="connsiteX4" fmla="*/ 1706236 w 2596583"/>
              <a:gd name="connsiteY4" fmla="*/ 1780694 h 1780694"/>
              <a:gd name="connsiteX5" fmla="*/ 1706236 w 2596583"/>
              <a:gd name="connsiteY5" fmla="*/ 1310119 h 1780694"/>
              <a:gd name="connsiteX6" fmla="*/ 0 w 2596583"/>
              <a:gd name="connsiteY6" fmla="*/ 1310119 h 1780694"/>
              <a:gd name="connsiteX7" fmla="*/ 0 w 2596583"/>
              <a:gd name="connsiteY7" fmla="*/ 470575 h 1780694"/>
              <a:gd name="connsiteX0" fmla="*/ 12700 w 2596583"/>
              <a:gd name="connsiteY0" fmla="*/ 851575 h 1780694"/>
              <a:gd name="connsiteX1" fmla="*/ 1706236 w 2596583"/>
              <a:gd name="connsiteY1" fmla="*/ 470575 h 1780694"/>
              <a:gd name="connsiteX2" fmla="*/ 1706236 w 2596583"/>
              <a:gd name="connsiteY2" fmla="*/ 0 h 1780694"/>
              <a:gd name="connsiteX3" fmla="*/ 2596583 w 2596583"/>
              <a:gd name="connsiteY3" fmla="*/ 890347 h 1780694"/>
              <a:gd name="connsiteX4" fmla="*/ 1706236 w 2596583"/>
              <a:gd name="connsiteY4" fmla="*/ 1780694 h 1780694"/>
              <a:gd name="connsiteX5" fmla="*/ 1706236 w 2596583"/>
              <a:gd name="connsiteY5" fmla="*/ 1310119 h 1780694"/>
              <a:gd name="connsiteX6" fmla="*/ 0 w 2596583"/>
              <a:gd name="connsiteY6" fmla="*/ 1310119 h 1780694"/>
              <a:gd name="connsiteX7" fmla="*/ 12700 w 2596583"/>
              <a:gd name="connsiteY7" fmla="*/ 851575 h 1780694"/>
              <a:gd name="connsiteX0" fmla="*/ 12700 w 2596583"/>
              <a:gd name="connsiteY0" fmla="*/ 851575 h 1780694"/>
              <a:gd name="connsiteX1" fmla="*/ 1706236 w 2596583"/>
              <a:gd name="connsiteY1" fmla="*/ 470575 h 1780694"/>
              <a:gd name="connsiteX2" fmla="*/ 1706236 w 2596583"/>
              <a:gd name="connsiteY2" fmla="*/ 0 h 1780694"/>
              <a:gd name="connsiteX3" fmla="*/ 2596583 w 2596583"/>
              <a:gd name="connsiteY3" fmla="*/ 890347 h 1780694"/>
              <a:gd name="connsiteX4" fmla="*/ 1706236 w 2596583"/>
              <a:gd name="connsiteY4" fmla="*/ 1780694 h 1780694"/>
              <a:gd name="connsiteX5" fmla="*/ 1706236 w 2596583"/>
              <a:gd name="connsiteY5" fmla="*/ 1310119 h 1780694"/>
              <a:gd name="connsiteX6" fmla="*/ 0 w 2596583"/>
              <a:gd name="connsiteY6" fmla="*/ 891019 h 1780694"/>
              <a:gd name="connsiteX7" fmla="*/ 12700 w 2596583"/>
              <a:gd name="connsiteY7" fmla="*/ 851575 h 1780694"/>
              <a:gd name="connsiteX0" fmla="*/ 12700 w 2596583"/>
              <a:gd name="connsiteY0" fmla="*/ 851575 h 1513994"/>
              <a:gd name="connsiteX1" fmla="*/ 1706236 w 2596583"/>
              <a:gd name="connsiteY1" fmla="*/ 470575 h 1513994"/>
              <a:gd name="connsiteX2" fmla="*/ 1706236 w 2596583"/>
              <a:gd name="connsiteY2" fmla="*/ 0 h 1513994"/>
              <a:gd name="connsiteX3" fmla="*/ 2596583 w 2596583"/>
              <a:gd name="connsiteY3" fmla="*/ 890347 h 1513994"/>
              <a:gd name="connsiteX4" fmla="*/ 1693536 w 2596583"/>
              <a:gd name="connsiteY4" fmla="*/ 1513994 h 1513994"/>
              <a:gd name="connsiteX5" fmla="*/ 1706236 w 2596583"/>
              <a:gd name="connsiteY5" fmla="*/ 1310119 h 1513994"/>
              <a:gd name="connsiteX6" fmla="*/ 0 w 2596583"/>
              <a:gd name="connsiteY6" fmla="*/ 891019 h 1513994"/>
              <a:gd name="connsiteX7" fmla="*/ 12700 w 2596583"/>
              <a:gd name="connsiteY7" fmla="*/ 851575 h 1513994"/>
              <a:gd name="connsiteX0" fmla="*/ 12700 w 2596583"/>
              <a:gd name="connsiteY0" fmla="*/ 648375 h 1310794"/>
              <a:gd name="connsiteX1" fmla="*/ 1706236 w 2596583"/>
              <a:gd name="connsiteY1" fmla="*/ 267375 h 1310794"/>
              <a:gd name="connsiteX2" fmla="*/ 1693536 w 2596583"/>
              <a:gd name="connsiteY2" fmla="*/ 0 h 1310794"/>
              <a:gd name="connsiteX3" fmla="*/ 2596583 w 2596583"/>
              <a:gd name="connsiteY3" fmla="*/ 687147 h 1310794"/>
              <a:gd name="connsiteX4" fmla="*/ 1693536 w 2596583"/>
              <a:gd name="connsiteY4" fmla="*/ 1310794 h 1310794"/>
              <a:gd name="connsiteX5" fmla="*/ 1706236 w 2596583"/>
              <a:gd name="connsiteY5" fmla="*/ 1106919 h 1310794"/>
              <a:gd name="connsiteX6" fmla="*/ 0 w 2596583"/>
              <a:gd name="connsiteY6" fmla="*/ 687819 h 1310794"/>
              <a:gd name="connsiteX7" fmla="*/ 12700 w 2596583"/>
              <a:gd name="connsiteY7" fmla="*/ 648375 h 1310794"/>
              <a:gd name="connsiteX0" fmla="*/ 12700 w 2025083"/>
              <a:gd name="connsiteY0" fmla="*/ 648375 h 1310794"/>
              <a:gd name="connsiteX1" fmla="*/ 1706236 w 2025083"/>
              <a:gd name="connsiteY1" fmla="*/ 267375 h 1310794"/>
              <a:gd name="connsiteX2" fmla="*/ 1693536 w 2025083"/>
              <a:gd name="connsiteY2" fmla="*/ 0 h 1310794"/>
              <a:gd name="connsiteX3" fmla="*/ 2025083 w 2025083"/>
              <a:gd name="connsiteY3" fmla="*/ 674447 h 1310794"/>
              <a:gd name="connsiteX4" fmla="*/ 1693536 w 2025083"/>
              <a:gd name="connsiteY4" fmla="*/ 1310794 h 1310794"/>
              <a:gd name="connsiteX5" fmla="*/ 1706236 w 2025083"/>
              <a:gd name="connsiteY5" fmla="*/ 1106919 h 1310794"/>
              <a:gd name="connsiteX6" fmla="*/ 0 w 2025083"/>
              <a:gd name="connsiteY6" fmla="*/ 687819 h 1310794"/>
              <a:gd name="connsiteX7" fmla="*/ 12700 w 2025083"/>
              <a:gd name="connsiteY7" fmla="*/ 648375 h 1310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25083" h="1310794">
                <a:moveTo>
                  <a:pt x="12700" y="648375"/>
                </a:moveTo>
                <a:lnTo>
                  <a:pt x="1706236" y="267375"/>
                </a:lnTo>
                <a:lnTo>
                  <a:pt x="1693536" y="0"/>
                </a:lnTo>
                <a:lnTo>
                  <a:pt x="2025083" y="674447"/>
                </a:lnTo>
                <a:lnTo>
                  <a:pt x="1693536" y="1310794"/>
                </a:lnTo>
                <a:lnTo>
                  <a:pt x="1706236" y="1106919"/>
                </a:lnTo>
                <a:lnTo>
                  <a:pt x="0" y="687819"/>
                </a:lnTo>
                <a:lnTo>
                  <a:pt x="12700" y="648375"/>
                </a:lnTo>
                <a:close/>
              </a:path>
            </a:pathLst>
          </a:cu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27" name="Picture 3">
            <a:extLst>
              <a:ext uri="{FF2B5EF4-FFF2-40B4-BE49-F238E27FC236}">
                <a16:creationId xmlns:a16="http://schemas.microsoft.com/office/drawing/2014/main" id="{67D0C994-892F-B369-6195-FC8909551B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651" y="4277145"/>
            <a:ext cx="3507725" cy="1893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>
            <a:extLst>
              <a:ext uri="{FF2B5EF4-FFF2-40B4-BE49-F238E27FC236}">
                <a16:creationId xmlns:a16="http://schemas.microsoft.com/office/drawing/2014/main" id="{85B1098A-0986-8583-17B4-2681A88D5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3755" y="2635860"/>
            <a:ext cx="3041763" cy="1641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화살표: 오른쪽 4">
            <a:extLst>
              <a:ext uri="{FF2B5EF4-FFF2-40B4-BE49-F238E27FC236}">
                <a16:creationId xmlns:a16="http://schemas.microsoft.com/office/drawing/2014/main" id="{F2C44390-7691-5355-1BC4-5765CBC8E14B}"/>
              </a:ext>
            </a:extLst>
          </p:cNvPr>
          <p:cNvSpPr/>
          <p:nvPr/>
        </p:nvSpPr>
        <p:spPr>
          <a:xfrm rot="19751138">
            <a:off x="1480841" y="3410258"/>
            <a:ext cx="1743572" cy="348995"/>
          </a:xfrm>
          <a:custGeom>
            <a:avLst/>
            <a:gdLst>
              <a:gd name="connsiteX0" fmla="*/ 0 w 2596583"/>
              <a:gd name="connsiteY0" fmla="*/ 470575 h 1780694"/>
              <a:gd name="connsiteX1" fmla="*/ 1706236 w 2596583"/>
              <a:gd name="connsiteY1" fmla="*/ 470575 h 1780694"/>
              <a:gd name="connsiteX2" fmla="*/ 1706236 w 2596583"/>
              <a:gd name="connsiteY2" fmla="*/ 0 h 1780694"/>
              <a:gd name="connsiteX3" fmla="*/ 2596583 w 2596583"/>
              <a:gd name="connsiteY3" fmla="*/ 890347 h 1780694"/>
              <a:gd name="connsiteX4" fmla="*/ 1706236 w 2596583"/>
              <a:gd name="connsiteY4" fmla="*/ 1780694 h 1780694"/>
              <a:gd name="connsiteX5" fmla="*/ 1706236 w 2596583"/>
              <a:gd name="connsiteY5" fmla="*/ 1310119 h 1780694"/>
              <a:gd name="connsiteX6" fmla="*/ 0 w 2596583"/>
              <a:gd name="connsiteY6" fmla="*/ 1310119 h 1780694"/>
              <a:gd name="connsiteX7" fmla="*/ 0 w 2596583"/>
              <a:gd name="connsiteY7" fmla="*/ 470575 h 1780694"/>
              <a:gd name="connsiteX0" fmla="*/ 12700 w 2596583"/>
              <a:gd name="connsiteY0" fmla="*/ 851575 h 1780694"/>
              <a:gd name="connsiteX1" fmla="*/ 1706236 w 2596583"/>
              <a:gd name="connsiteY1" fmla="*/ 470575 h 1780694"/>
              <a:gd name="connsiteX2" fmla="*/ 1706236 w 2596583"/>
              <a:gd name="connsiteY2" fmla="*/ 0 h 1780694"/>
              <a:gd name="connsiteX3" fmla="*/ 2596583 w 2596583"/>
              <a:gd name="connsiteY3" fmla="*/ 890347 h 1780694"/>
              <a:gd name="connsiteX4" fmla="*/ 1706236 w 2596583"/>
              <a:gd name="connsiteY4" fmla="*/ 1780694 h 1780694"/>
              <a:gd name="connsiteX5" fmla="*/ 1706236 w 2596583"/>
              <a:gd name="connsiteY5" fmla="*/ 1310119 h 1780694"/>
              <a:gd name="connsiteX6" fmla="*/ 0 w 2596583"/>
              <a:gd name="connsiteY6" fmla="*/ 1310119 h 1780694"/>
              <a:gd name="connsiteX7" fmla="*/ 12700 w 2596583"/>
              <a:gd name="connsiteY7" fmla="*/ 851575 h 1780694"/>
              <a:gd name="connsiteX0" fmla="*/ 12700 w 2596583"/>
              <a:gd name="connsiteY0" fmla="*/ 851575 h 1780694"/>
              <a:gd name="connsiteX1" fmla="*/ 1706236 w 2596583"/>
              <a:gd name="connsiteY1" fmla="*/ 470575 h 1780694"/>
              <a:gd name="connsiteX2" fmla="*/ 1706236 w 2596583"/>
              <a:gd name="connsiteY2" fmla="*/ 0 h 1780694"/>
              <a:gd name="connsiteX3" fmla="*/ 2596583 w 2596583"/>
              <a:gd name="connsiteY3" fmla="*/ 890347 h 1780694"/>
              <a:gd name="connsiteX4" fmla="*/ 1706236 w 2596583"/>
              <a:gd name="connsiteY4" fmla="*/ 1780694 h 1780694"/>
              <a:gd name="connsiteX5" fmla="*/ 1706236 w 2596583"/>
              <a:gd name="connsiteY5" fmla="*/ 1310119 h 1780694"/>
              <a:gd name="connsiteX6" fmla="*/ 0 w 2596583"/>
              <a:gd name="connsiteY6" fmla="*/ 891019 h 1780694"/>
              <a:gd name="connsiteX7" fmla="*/ 12700 w 2596583"/>
              <a:gd name="connsiteY7" fmla="*/ 851575 h 1780694"/>
              <a:gd name="connsiteX0" fmla="*/ 12700 w 2596583"/>
              <a:gd name="connsiteY0" fmla="*/ 851575 h 1513994"/>
              <a:gd name="connsiteX1" fmla="*/ 1706236 w 2596583"/>
              <a:gd name="connsiteY1" fmla="*/ 470575 h 1513994"/>
              <a:gd name="connsiteX2" fmla="*/ 1706236 w 2596583"/>
              <a:gd name="connsiteY2" fmla="*/ 0 h 1513994"/>
              <a:gd name="connsiteX3" fmla="*/ 2596583 w 2596583"/>
              <a:gd name="connsiteY3" fmla="*/ 890347 h 1513994"/>
              <a:gd name="connsiteX4" fmla="*/ 1693536 w 2596583"/>
              <a:gd name="connsiteY4" fmla="*/ 1513994 h 1513994"/>
              <a:gd name="connsiteX5" fmla="*/ 1706236 w 2596583"/>
              <a:gd name="connsiteY5" fmla="*/ 1310119 h 1513994"/>
              <a:gd name="connsiteX6" fmla="*/ 0 w 2596583"/>
              <a:gd name="connsiteY6" fmla="*/ 891019 h 1513994"/>
              <a:gd name="connsiteX7" fmla="*/ 12700 w 2596583"/>
              <a:gd name="connsiteY7" fmla="*/ 851575 h 1513994"/>
              <a:gd name="connsiteX0" fmla="*/ 12700 w 2596583"/>
              <a:gd name="connsiteY0" fmla="*/ 648375 h 1310794"/>
              <a:gd name="connsiteX1" fmla="*/ 1706236 w 2596583"/>
              <a:gd name="connsiteY1" fmla="*/ 267375 h 1310794"/>
              <a:gd name="connsiteX2" fmla="*/ 1693536 w 2596583"/>
              <a:gd name="connsiteY2" fmla="*/ 0 h 1310794"/>
              <a:gd name="connsiteX3" fmla="*/ 2596583 w 2596583"/>
              <a:gd name="connsiteY3" fmla="*/ 687147 h 1310794"/>
              <a:gd name="connsiteX4" fmla="*/ 1693536 w 2596583"/>
              <a:gd name="connsiteY4" fmla="*/ 1310794 h 1310794"/>
              <a:gd name="connsiteX5" fmla="*/ 1706236 w 2596583"/>
              <a:gd name="connsiteY5" fmla="*/ 1106919 h 1310794"/>
              <a:gd name="connsiteX6" fmla="*/ 0 w 2596583"/>
              <a:gd name="connsiteY6" fmla="*/ 687819 h 1310794"/>
              <a:gd name="connsiteX7" fmla="*/ 12700 w 2596583"/>
              <a:gd name="connsiteY7" fmla="*/ 648375 h 1310794"/>
              <a:gd name="connsiteX0" fmla="*/ 12700 w 2025083"/>
              <a:gd name="connsiteY0" fmla="*/ 648375 h 1310794"/>
              <a:gd name="connsiteX1" fmla="*/ 1706236 w 2025083"/>
              <a:gd name="connsiteY1" fmla="*/ 267375 h 1310794"/>
              <a:gd name="connsiteX2" fmla="*/ 1693536 w 2025083"/>
              <a:gd name="connsiteY2" fmla="*/ 0 h 1310794"/>
              <a:gd name="connsiteX3" fmla="*/ 2025083 w 2025083"/>
              <a:gd name="connsiteY3" fmla="*/ 674447 h 1310794"/>
              <a:gd name="connsiteX4" fmla="*/ 1693536 w 2025083"/>
              <a:gd name="connsiteY4" fmla="*/ 1310794 h 1310794"/>
              <a:gd name="connsiteX5" fmla="*/ 1706236 w 2025083"/>
              <a:gd name="connsiteY5" fmla="*/ 1106919 h 1310794"/>
              <a:gd name="connsiteX6" fmla="*/ 0 w 2025083"/>
              <a:gd name="connsiteY6" fmla="*/ 687819 h 1310794"/>
              <a:gd name="connsiteX7" fmla="*/ 12700 w 2025083"/>
              <a:gd name="connsiteY7" fmla="*/ 648375 h 1310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25083" h="1310794">
                <a:moveTo>
                  <a:pt x="12700" y="648375"/>
                </a:moveTo>
                <a:lnTo>
                  <a:pt x="1706236" y="267375"/>
                </a:lnTo>
                <a:lnTo>
                  <a:pt x="1693536" y="0"/>
                </a:lnTo>
                <a:lnTo>
                  <a:pt x="2025083" y="674447"/>
                </a:lnTo>
                <a:lnTo>
                  <a:pt x="1693536" y="1310794"/>
                </a:lnTo>
                <a:lnTo>
                  <a:pt x="1706236" y="1106919"/>
                </a:lnTo>
                <a:lnTo>
                  <a:pt x="0" y="687819"/>
                </a:lnTo>
                <a:lnTo>
                  <a:pt x="12700" y="648375"/>
                </a:lnTo>
                <a:close/>
              </a:path>
            </a:pathLst>
          </a:cu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AB16C29-468C-A148-A2FD-B721F8AA55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4989673"/>
              </p:ext>
            </p:extLst>
          </p:nvPr>
        </p:nvGraphicFramePr>
        <p:xfrm>
          <a:off x="5321624" y="2624734"/>
          <a:ext cx="2422454" cy="232759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211227">
                  <a:extLst>
                    <a:ext uri="{9D8B030D-6E8A-4147-A177-3AD203B41FA5}">
                      <a16:colId xmlns:a16="http://schemas.microsoft.com/office/drawing/2014/main" val="613347343"/>
                    </a:ext>
                  </a:extLst>
                </a:gridCol>
                <a:gridCol w="1211227">
                  <a:extLst>
                    <a:ext uri="{9D8B030D-6E8A-4147-A177-3AD203B41FA5}">
                      <a16:colId xmlns:a16="http://schemas.microsoft.com/office/drawing/2014/main" val="525696166"/>
                    </a:ext>
                  </a:extLst>
                </a:gridCol>
              </a:tblGrid>
              <a:tr h="3670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err="1"/>
                        <a:t>시설별</a:t>
                      </a:r>
                      <a:endParaRPr lang="ko-KR" altLang="en-US" sz="1000" b="1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2022</a:t>
                      </a:r>
                      <a:endParaRPr lang="ko-KR" altLang="en-US" sz="1000" b="1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3531982"/>
                  </a:ext>
                </a:extLst>
              </a:tr>
              <a:tr h="3670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총계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89698</a:t>
                      </a:r>
                      <a:endParaRPr lang="ko-KR" altLang="en-US" sz="10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19341"/>
                  </a:ext>
                </a:extLst>
              </a:tr>
              <a:tr h="3983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노인주거복지시설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308</a:t>
                      </a:r>
                      <a:endParaRPr lang="ko-KR" altLang="en-US" sz="10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4937255"/>
                  </a:ext>
                </a:extLst>
              </a:tr>
              <a:tr h="3983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노인의료복지시설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6069</a:t>
                      </a:r>
                      <a:endParaRPr lang="ko-KR" altLang="en-US" sz="10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5476871"/>
                  </a:ext>
                </a:extLst>
              </a:tr>
              <a:tr h="3983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err="1"/>
                        <a:t>노인여가복지시설</a:t>
                      </a:r>
                      <a:endParaRPr lang="ko-KR" alt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69786</a:t>
                      </a:r>
                      <a:endParaRPr lang="ko-KR" altLang="en-US" sz="10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2164096"/>
                  </a:ext>
                </a:extLst>
              </a:tr>
              <a:tr h="3983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재가노인복지시설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19272</a:t>
                      </a:r>
                      <a:endParaRPr lang="ko-KR" altLang="en-US" sz="10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0182337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8E04953-EED6-A0A2-36DC-1235229D05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2378184"/>
              </p:ext>
            </p:extLst>
          </p:nvPr>
        </p:nvGraphicFramePr>
        <p:xfrm>
          <a:off x="6971029" y="4199766"/>
          <a:ext cx="2422454" cy="232483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211227">
                  <a:extLst>
                    <a:ext uri="{9D8B030D-6E8A-4147-A177-3AD203B41FA5}">
                      <a16:colId xmlns:a16="http://schemas.microsoft.com/office/drawing/2014/main" val="613347343"/>
                    </a:ext>
                  </a:extLst>
                </a:gridCol>
                <a:gridCol w="1211227">
                  <a:extLst>
                    <a:ext uri="{9D8B030D-6E8A-4147-A177-3AD203B41FA5}">
                      <a16:colId xmlns:a16="http://schemas.microsoft.com/office/drawing/2014/main" val="525696166"/>
                    </a:ext>
                  </a:extLst>
                </a:gridCol>
              </a:tblGrid>
              <a:tr h="36792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err="1"/>
                        <a:t>시설별</a:t>
                      </a:r>
                      <a:endParaRPr lang="ko-KR" altLang="en-US" sz="1000" b="1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2072</a:t>
                      </a:r>
                      <a:endParaRPr lang="ko-KR" altLang="en-US" sz="1000" b="1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3531982"/>
                  </a:ext>
                </a:extLst>
              </a:tr>
              <a:tr h="36640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총계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177854</a:t>
                      </a:r>
                      <a:endParaRPr lang="ko-KR" altLang="en-US" sz="10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19341"/>
                  </a:ext>
                </a:extLst>
              </a:tr>
              <a:tr h="3976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노인주거복지시설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610</a:t>
                      </a:r>
                      <a:endParaRPr lang="ko-KR" altLang="en-US" sz="10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4937255"/>
                  </a:ext>
                </a:extLst>
              </a:tr>
              <a:tr h="3976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노인의료복지시설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12033</a:t>
                      </a:r>
                      <a:endParaRPr lang="ko-KR" altLang="en-US" sz="10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5476871"/>
                  </a:ext>
                </a:extLst>
              </a:tr>
              <a:tr h="3976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err="1"/>
                        <a:t>노인여가복지시설</a:t>
                      </a:r>
                      <a:endParaRPr lang="ko-KR" alt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13872</a:t>
                      </a:r>
                      <a:endParaRPr lang="ko-KR" altLang="en-US" sz="10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2164096"/>
                  </a:ext>
                </a:extLst>
              </a:tr>
              <a:tr h="3976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재가노인복지시설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38212</a:t>
                      </a:r>
                      <a:endParaRPr lang="ko-KR" altLang="en-US" sz="10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0182337"/>
                  </a:ext>
                </a:extLst>
              </a:tr>
            </a:tbl>
          </a:graphicData>
        </a:graphic>
      </p:graphicFrame>
      <p:sp>
        <p:nvSpPr>
          <p:cNvPr id="15" name="화살표: 아래쪽 14">
            <a:extLst>
              <a:ext uri="{FF2B5EF4-FFF2-40B4-BE49-F238E27FC236}">
                <a16:creationId xmlns:a16="http://schemas.microsoft.com/office/drawing/2014/main" id="{4A921838-9267-16C3-D998-9475E05D2FE7}"/>
              </a:ext>
            </a:extLst>
          </p:cNvPr>
          <p:cNvSpPr/>
          <p:nvPr/>
        </p:nvSpPr>
        <p:spPr>
          <a:xfrm rot="17845817">
            <a:off x="6264395" y="5307397"/>
            <a:ext cx="329938" cy="252400"/>
          </a:xfrm>
          <a:prstGeom prst="downArrow">
            <a:avLst/>
          </a:prstGeom>
          <a:solidFill>
            <a:srgbClr val="EC93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화살표: 아래쪽 15">
            <a:extLst>
              <a:ext uri="{FF2B5EF4-FFF2-40B4-BE49-F238E27FC236}">
                <a16:creationId xmlns:a16="http://schemas.microsoft.com/office/drawing/2014/main" id="{38BF778A-48E2-A1EB-38C0-4A964A488B50}"/>
              </a:ext>
            </a:extLst>
          </p:cNvPr>
          <p:cNvSpPr/>
          <p:nvPr/>
        </p:nvSpPr>
        <p:spPr>
          <a:xfrm rot="18963304">
            <a:off x="8111396" y="3550429"/>
            <a:ext cx="329938" cy="252400"/>
          </a:xfrm>
          <a:prstGeom prst="downArrow">
            <a:avLst/>
          </a:prstGeom>
          <a:solidFill>
            <a:srgbClr val="EC93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90490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9BA8530-B4A5-48F4-848A-EAAE8C1081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B794BC24-6247-4728-9F03-07581B84F585}"/>
              </a:ext>
            </a:extLst>
          </p:cNvPr>
          <p:cNvSpPr/>
          <p:nvPr/>
        </p:nvSpPr>
        <p:spPr>
          <a:xfrm>
            <a:off x="5370352" y="3206691"/>
            <a:ext cx="3305262" cy="939567"/>
          </a:xfrm>
          <a:prstGeom prst="rect">
            <a:avLst/>
          </a:prstGeom>
          <a:solidFill>
            <a:srgbClr val="64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3800" dirty="0">
              <a:latin typeface="비트로 코어 TTF" pitchFamily="2" charset="-127"/>
              <a:ea typeface="비트로 코어 TTF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C067F86-E928-4A5A-AA1F-CF3FF7DA65F8}"/>
              </a:ext>
            </a:extLst>
          </p:cNvPr>
          <p:cNvSpPr/>
          <p:nvPr/>
        </p:nvSpPr>
        <p:spPr>
          <a:xfrm>
            <a:off x="2449585" y="3206692"/>
            <a:ext cx="6100194" cy="9395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3800" dirty="0">
                <a:latin typeface="비트로 코어 TTF" pitchFamily="2" charset="-127"/>
                <a:ea typeface="비트로 코어 TTF" pitchFamily="2" charset="-127"/>
              </a:rPr>
              <a:t>데이터 </a:t>
            </a:r>
            <a:r>
              <a:rPr lang="ko-KR" altLang="en-US" sz="3800" dirty="0" err="1">
                <a:latin typeface="비트로 코어 TTF" pitchFamily="2" charset="-127"/>
                <a:ea typeface="비트로 코어 TTF" pitchFamily="2" charset="-127"/>
              </a:rPr>
              <a:t>전처리</a:t>
            </a:r>
            <a:endParaRPr lang="ko-KR" altLang="en-US" sz="3800" dirty="0">
              <a:latin typeface="비트로 코어 TTF" pitchFamily="2" charset="-127"/>
              <a:ea typeface="비트로 코어 TTF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199217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10BA585-80A2-4F4E-1378-E4D6CA3BAA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sp>
        <p:nvSpPr>
          <p:cNvPr id="4" name="제목 개체 틀 29">
            <a:extLst>
              <a:ext uri="{FF2B5EF4-FFF2-40B4-BE49-F238E27FC236}">
                <a16:creationId xmlns:a16="http://schemas.microsoft.com/office/drawing/2014/main" id="{96CDF93C-848B-34F6-35A2-CDE5C6EFE2C0}"/>
              </a:ext>
            </a:extLst>
          </p:cNvPr>
          <p:cNvSpPr txBox="1">
            <a:spLocks/>
          </p:cNvSpPr>
          <p:nvPr/>
        </p:nvSpPr>
        <p:spPr>
          <a:xfrm>
            <a:off x="688975" y="809912"/>
            <a:ext cx="3630290" cy="27882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ko-KR" altLang="en-US" sz="2000" b="1" kern="0" spc="-80" dirty="0">
                <a:ln>
                  <a:solidFill>
                    <a:schemeClr val="accent4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004D8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2400" dirty="0">
                <a:solidFill>
                  <a:srgbClr val="F5812A"/>
                </a:solidFill>
                <a:latin typeface="비트로 코어 TTF" pitchFamily="2" charset="-127"/>
                <a:ea typeface="비트로 코어 TTF" pitchFamily="2" charset="-127"/>
              </a:rPr>
              <a:t>01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비트로 코어 TTF" pitchFamily="2" charset="-127"/>
                <a:ea typeface="비트로 코어 TTF" pitchFamily="2" charset="-127"/>
              </a:rPr>
              <a:t> </a:t>
            </a:r>
            <a:r>
              <a:rPr lang="ko-KR" altLang="en-US" sz="2400" dirty="0">
                <a:solidFill>
                  <a:srgbClr val="60BB46"/>
                </a:solidFill>
                <a:latin typeface="비트로 코어 TTF" pitchFamily="2" charset="-127"/>
                <a:ea typeface="비트로 코어 TTF" pitchFamily="2" charset="-127"/>
              </a:rPr>
              <a:t>활용 데이터</a:t>
            </a:r>
          </a:p>
        </p:txBody>
      </p:sp>
      <p:sp>
        <p:nvSpPr>
          <p:cNvPr id="5" name="제목 개체 틀 29">
            <a:extLst>
              <a:ext uri="{FF2B5EF4-FFF2-40B4-BE49-F238E27FC236}">
                <a16:creationId xmlns:a16="http://schemas.microsoft.com/office/drawing/2014/main" id="{1FA29707-11F6-D7F2-FF09-DE2BAF737DA4}"/>
              </a:ext>
            </a:extLst>
          </p:cNvPr>
          <p:cNvSpPr txBox="1">
            <a:spLocks/>
          </p:cNvSpPr>
          <p:nvPr/>
        </p:nvSpPr>
        <p:spPr>
          <a:xfrm>
            <a:off x="4503419" y="861227"/>
            <a:ext cx="5094605" cy="17619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ko-KR" altLang="en-US" sz="2000" b="1" kern="0" spc="-80" dirty="0">
                <a:ln>
                  <a:solidFill>
                    <a:schemeClr val="accent4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004D8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defRPr>
            </a:lvl1pPr>
          </a:lstStyle>
          <a:p>
            <a:pPr defTabSz="457187"/>
            <a:r>
              <a:rPr lang="en-US" altLang="ko-KR" sz="1600" spc="0" dirty="0">
                <a:solidFill>
                  <a:srgbClr val="60BB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1) </a:t>
            </a:r>
            <a:r>
              <a:rPr lang="ko-KR" altLang="en-US" sz="1600" spc="0" dirty="0">
                <a:solidFill>
                  <a:srgbClr val="60BB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활용 데이터</a:t>
            </a:r>
          </a:p>
        </p:txBody>
      </p:sp>
      <p:sp>
        <p:nvSpPr>
          <p:cNvPr id="6" name="제목 개체 틀 29">
            <a:extLst>
              <a:ext uri="{FF2B5EF4-FFF2-40B4-BE49-F238E27FC236}">
                <a16:creationId xmlns:a16="http://schemas.microsoft.com/office/drawing/2014/main" id="{3F5633BB-57DD-C31A-1621-BFB94288C705}"/>
              </a:ext>
            </a:extLst>
          </p:cNvPr>
          <p:cNvSpPr txBox="1">
            <a:spLocks/>
          </p:cNvSpPr>
          <p:nvPr/>
        </p:nvSpPr>
        <p:spPr>
          <a:xfrm>
            <a:off x="7624761" y="333396"/>
            <a:ext cx="1973264" cy="17619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ko-KR" altLang="en-US" sz="2000" b="1" kern="0" spc="-80" dirty="0">
                <a:ln>
                  <a:solidFill>
                    <a:schemeClr val="accent4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004D8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defRPr>
            </a:lvl1pPr>
          </a:lstStyle>
          <a:p>
            <a:pPr defTabSz="457187"/>
            <a:r>
              <a:rPr lang="en-US" altLang="ko-KR" sz="1500" spc="0" dirty="0">
                <a:solidFill>
                  <a:srgbClr val="6B6B6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Ⅱ. </a:t>
            </a:r>
            <a:r>
              <a:rPr lang="ko-KR" altLang="en-US" sz="1500" spc="0" dirty="0">
                <a:solidFill>
                  <a:srgbClr val="6B6B6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 </a:t>
            </a:r>
            <a:r>
              <a:rPr lang="ko-KR" altLang="en-US" sz="1500" spc="0" dirty="0" err="1">
                <a:solidFill>
                  <a:srgbClr val="6B6B6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전처리</a:t>
            </a:r>
            <a:endParaRPr lang="ko-KR" altLang="en-US" sz="1500" spc="0" dirty="0">
              <a:solidFill>
                <a:srgbClr val="6B6B6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226F452-E3FC-DC39-C20D-11773CE71424}"/>
              </a:ext>
            </a:extLst>
          </p:cNvPr>
          <p:cNvSpPr/>
          <p:nvPr/>
        </p:nvSpPr>
        <p:spPr>
          <a:xfrm>
            <a:off x="704849" y="1252538"/>
            <a:ext cx="8785225" cy="7853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KOSIS</a:t>
            </a:r>
            <a:r>
              <a:rPr lang="ko-KR" altLang="en-US" sz="14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의 </a:t>
            </a:r>
            <a:r>
              <a:rPr lang="en-US" altLang="ko-KR" sz="14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(1</a:t>
            </a:r>
            <a:r>
              <a:rPr lang="ko-KR" altLang="en-US" sz="14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세별</a:t>
            </a:r>
            <a:r>
              <a:rPr lang="en-US" altLang="ko-KR" sz="14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,5</a:t>
            </a:r>
            <a:r>
              <a:rPr lang="ko-KR" altLang="en-US" sz="14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세별</a:t>
            </a:r>
            <a:r>
              <a:rPr lang="en-US" altLang="ko-KR" sz="14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r>
              <a:rPr lang="ko-KR" altLang="en-US" sz="14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전국 인구수</a:t>
            </a:r>
            <a:endParaRPr lang="en-US" altLang="ko-KR" sz="1400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4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노인복지 생활시설 수 </a:t>
            </a:r>
            <a:endParaRPr lang="ko-KR" altLang="en-US" sz="1400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0FE06194-979B-E9AF-814A-B2C961010368}"/>
              </a:ext>
            </a:extLst>
          </p:cNvPr>
          <p:cNvCxnSpPr>
            <a:cxnSpLocks/>
          </p:cNvCxnSpPr>
          <p:nvPr/>
        </p:nvCxnSpPr>
        <p:spPr>
          <a:xfrm>
            <a:off x="704850" y="1252538"/>
            <a:ext cx="8785225" cy="0"/>
          </a:xfrm>
          <a:prstGeom prst="line">
            <a:avLst/>
          </a:prstGeom>
          <a:ln w="28575">
            <a:solidFill>
              <a:srgbClr val="60BB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FFDE4F8B-2274-2984-0D29-8B4F1800F542}"/>
              </a:ext>
            </a:extLst>
          </p:cNvPr>
          <p:cNvCxnSpPr>
            <a:cxnSpLocks/>
          </p:cNvCxnSpPr>
          <p:nvPr/>
        </p:nvCxnSpPr>
        <p:spPr>
          <a:xfrm>
            <a:off x="704850" y="2014537"/>
            <a:ext cx="8785225" cy="0"/>
          </a:xfrm>
          <a:prstGeom prst="line">
            <a:avLst/>
          </a:prstGeom>
          <a:ln w="12700">
            <a:solidFill>
              <a:srgbClr val="60BB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오각형 4">
            <a:extLst>
              <a:ext uri="{FF2B5EF4-FFF2-40B4-BE49-F238E27FC236}">
                <a16:creationId xmlns:a16="http://schemas.microsoft.com/office/drawing/2014/main" id="{7BDF5290-19EC-236A-8759-A86E70BBFEDE}"/>
              </a:ext>
            </a:extLst>
          </p:cNvPr>
          <p:cNvSpPr/>
          <p:nvPr/>
        </p:nvSpPr>
        <p:spPr>
          <a:xfrm>
            <a:off x="5245103" y="2236874"/>
            <a:ext cx="4244972" cy="273473"/>
          </a:xfrm>
          <a:prstGeom prst="rect">
            <a:avLst/>
          </a:prstGeom>
          <a:solidFill>
            <a:srgbClr val="60BB46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>
              <a:defRPr/>
            </a:pPr>
            <a:r>
              <a:rPr kumimoji="1" lang="ko-KR" altLang="en-US" sz="1200" b="1" spc="-8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함초롬돋움" panose="020B0604000101010101" pitchFamily="50" charset="-127"/>
              </a:rPr>
              <a:t>노인복지 생활시설 수</a:t>
            </a:r>
          </a:p>
        </p:txBody>
      </p:sp>
      <p:sp>
        <p:nvSpPr>
          <p:cNvPr id="17" name="오각형 4">
            <a:extLst>
              <a:ext uri="{FF2B5EF4-FFF2-40B4-BE49-F238E27FC236}">
                <a16:creationId xmlns:a16="http://schemas.microsoft.com/office/drawing/2014/main" id="{D2930559-0F70-CA52-C0FD-134D730D3AD9}"/>
              </a:ext>
            </a:extLst>
          </p:cNvPr>
          <p:cNvSpPr/>
          <p:nvPr/>
        </p:nvSpPr>
        <p:spPr>
          <a:xfrm>
            <a:off x="708028" y="2236874"/>
            <a:ext cx="4244972" cy="273473"/>
          </a:xfrm>
          <a:prstGeom prst="rect">
            <a:avLst/>
          </a:prstGeom>
          <a:solidFill>
            <a:srgbClr val="60BB46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>
              <a:defRPr/>
            </a:pPr>
            <a:r>
              <a:rPr kumimoji="1" lang="en-US" altLang="ko-KR" sz="1200" b="1" spc="-8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함초롬돋움" panose="020B0604000101010101" pitchFamily="50" charset="-127"/>
              </a:rPr>
              <a:t>(1</a:t>
            </a:r>
            <a:r>
              <a:rPr kumimoji="1" lang="ko-KR" altLang="en-US" sz="1200" b="1" spc="-8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함초롬돋움" panose="020B0604000101010101" pitchFamily="50" charset="-127"/>
              </a:rPr>
              <a:t>세별</a:t>
            </a:r>
            <a:r>
              <a:rPr kumimoji="1" lang="en-US" altLang="ko-KR" sz="1200" b="1" spc="-8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함초롬돋움" panose="020B0604000101010101" pitchFamily="50" charset="-127"/>
              </a:rPr>
              <a:t>,5</a:t>
            </a:r>
            <a:r>
              <a:rPr kumimoji="1" lang="ko-KR" altLang="en-US" sz="1200" b="1" spc="-8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함초롬돋움" panose="020B0604000101010101" pitchFamily="50" charset="-127"/>
              </a:rPr>
              <a:t>세별</a:t>
            </a:r>
            <a:r>
              <a:rPr kumimoji="1" lang="en-US" altLang="ko-KR" sz="1200" b="1" spc="-8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함초롬돋움" panose="020B0604000101010101" pitchFamily="50" charset="-127"/>
              </a:rPr>
              <a:t>)</a:t>
            </a:r>
            <a:r>
              <a:rPr kumimoji="1" lang="ko-KR" altLang="en-US" sz="1200" b="1" spc="-8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함초롬돋움" panose="020B0604000101010101" pitchFamily="50" charset="-127"/>
              </a:rPr>
              <a:t>전국 인구수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595D0821-7CD8-4183-9808-1B7056BF62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243" y="2685803"/>
            <a:ext cx="3772541" cy="3005123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3D7CC73B-7C98-F9DC-11E5-A1A47CC879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5582" y="2709378"/>
            <a:ext cx="3231619" cy="3028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5309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10BA585-80A2-4F4E-1378-E4D6CA3BAA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092"/>
            <a:ext cx="9906000" cy="6858000"/>
          </a:xfrm>
          <a:prstGeom prst="rect">
            <a:avLst/>
          </a:prstGeom>
        </p:spPr>
      </p:pic>
      <p:sp>
        <p:nvSpPr>
          <p:cNvPr id="4" name="제목 개체 틀 29">
            <a:extLst>
              <a:ext uri="{FF2B5EF4-FFF2-40B4-BE49-F238E27FC236}">
                <a16:creationId xmlns:a16="http://schemas.microsoft.com/office/drawing/2014/main" id="{96CDF93C-848B-34F6-35A2-CDE5C6EFE2C0}"/>
              </a:ext>
            </a:extLst>
          </p:cNvPr>
          <p:cNvSpPr txBox="1">
            <a:spLocks/>
          </p:cNvSpPr>
          <p:nvPr/>
        </p:nvSpPr>
        <p:spPr>
          <a:xfrm>
            <a:off x="688975" y="809912"/>
            <a:ext cx="3630290" cy="27882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ko-KR" altLang="en-US" sz="2000" b="1" kern="0" spc="-80" dirty="0">
                <a:ln>
                  <a:solidFill>
                    <a:schemeClr val="accent4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004D8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2400" dirty="0">
                <a:solidFill>
                  <a:srgbClr val="F5812A"/>
                </a:solidFill>
                <a:latin typeface="비트로 코어 TTF" pitchFamily="2" charset="-127"/>
                <a:ea typeface="비트로 코어 TTF" pitchFamily="2" charset="-127"/>
              </a:rPr>
              <a:t>02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비트로 코어 TTF" pitchFamily="2" charset="-127"/>
                <a:ea typeface="비트로 코어 TTF" pitchFamily="2" charset="-127"/>
              </a:rPr>
              <a:t> </a:t>
            </a:r>
            <a:r>
              <a:rPr lang="ko-KR" altLang="en-US" sz="2400" dirty="0">
                <a:solidFill>
                  <a:srgbClr val="60BB46"/>
                </a:solidFill>
                <a:latin typeface="비트로 코어 TTF" pitchFamily="2" charset="-127"/>
                <a:ea typeface="비트로 코어 TTF" pitchFamily="2" charset="-127"/>
              </a:rPr>
              <a:t>데이터 </a:t>
            </a:r>
            <a:r>
              <a:rPr lang="ko-KR" altLang="en-US" sz="2400" dirty="0" err="1">
                <a:solidFill>
                  <a:srgbClr val="60BB46"/>
                </a:solidFill>
                <a:latin typeface="비트로 코어 TTF" pitchFamily="2" charset="-127"/>
                <a:ea typeface="비트로 코어 TTF" pitchFamily="2" charset="-127"/>
              </a:rPr>
              <a:t>전처리</a:t>
            </a:r>
            <a:endParaRPr lang="ko-KR" altLang="en-US" sz="2400" dirty="0">
              <a:solidFill>
                <a:srgbClr val="60BB46"/>
              </a:solidFill>
              <a:latin typeface="비트로 코어 TTF" pitchFamily="2" charset="-127"/>
              <a:ea typeface="비트로 코어 TTF" pitchFamily="2" charset="-127"/>
            </a:endParaRPr>
          </a:p>
        </p:txBody>
      </p:sp>
      <p:sp>
        <p:nvSpPr>
          <p:cNvPr id="5" name="제목 개체 틀 29">
            <a:extLst>
              <a:ext uri="{FF2B5EF4-FFF2-40B4-BE49-F238E27FC236}">
                <a16:creationId xmlns:a16="http://schemas.microsoft.com/office/drawing/2014/main" id="{1FA29707-11F6-D7F2-FF09-DE2BAF737DA4}"/>
              </a:ext>
            </a:extLst>
          </p:cNvPr>
          <p:cNvSpPr txBox="1">
            <a:spLocks/>
          </p:cNvSpPr>
          <p:nvPr/>
        </p:nvSpPr>
        <p:spPr>
          <a:xfrm>
            <a:off x="4503419" y="861227"/>
            <a:ext cx="5094605" cy="17619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ko-KR" altLang="en-US" sz="2000" b="1" kern="0" spc="-80" dirty="0">
                <a:ln>
                  <a:solidFill>
                    <a:schemeClr val="accent4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004D8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defRPr>
            </a:lvl1pPr>
          </a:lstStyle>
          <a:p>
            <a:pPr defTabSz="457187"/>
            <a:r>
              <a:rPr lang="en-US" altLang="ko-KR" sz="1600" spc="0" dirty="0">
                <a:solidFill>
                  <a:srgbClr val="60BB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2) </a:t>
            </a:r>
            <a:r>
              <a:rPr lang="ko-KR" altLang="en-US" sz="1600" spc="0" dirty="0">
                <a:solidFill>
                  <a:srgbClr val="60BB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변수 수정</a:t>
            </a:r>
          </a:p>
        </p:txBody>
      </p:sp>
      <p:sp>
        <p:nvSpPr>
          <p:cNvPr id="6" name="제목 개체 틀 29">
            <a:extLst>
              <a:ext uri="{FF2B5EF4-FFF2-40B4-BE49-F238E27FC236}">
                <a16:creationId xmlns:a16="http://schemas.microsoft.com/office/drawing/2014/main" id="{3F5633BB-57DD-C31A-1621-BFB94288C705}"/>
              </a:ext>
            </a:extLst>
          </p:cNvPr>
          <p:cNvSpPr txBox="1">
            <a:spLocks/>
          </p:cNvSpPr>
          <p:nvPr/>
        </p:nvSpPr>
        <p:spPr>
          <a:xfrm>
            <a:off x="7624761" y="333396"/>
            <a:ext cx="1973264" cy="17619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ko-KR" altLang="en-US" sz="2000" b="1" kern="0" spc="-80" dirty="0">
                <a:ln>
                  <a:solidFill>
                    <a:schemeClr val="accent4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004D8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defRPr>
            </a:lvl1pPr>
          </a:lstStyle>
          <a:p>
            <a:pPr defTabSz="457187"/>
            <a:r>
              <a:rPr lang="en-US" altLang="ko-KR" sz="1500" spc="0" dirty="0">
                <a:solidFill>
                  <a:srgbClr val="6B6B6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Ⅱ. </a:t>
            </a:r>
            <a:r>
              <a:rPr lang="ko-KR" altLang="en-US" sz="1500" spc="0" dirty="0">
                <a:solidFill>
                  <a:srgbClr val="6B6B6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 </a:t>
            </a:r>
            <a:r>
              <a:rPr lang="ko-KR" altLang="en-US" sz="1500" spc="0" dirty="0" err="1">
                <a:solidFill>
                  <a:srgbClr val="6B6B6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전처리</a:t>
            </a:r>
            <a:endParaRPr lang="ko-KR" altLang="en-US" sz="1500" spc="0" dirty="0">
              <a:solidFill>
                <a:srgbClr val="6B6B6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226F452-E3FC-DC39-C20D-11773CE71424}"/>
              </a:ext>
            </a:extLst>
          </p:cNvPr>
          <p:cNvSpPr/>
          <p:nvPr/>
        </p:nvSpPr>
        <p:spPr>
          <a:xfrm>
            <a:off x="704849" y="1252538"/>
            <a:ext cx="8785225" cy="7853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성별중</a:t>
            </a:r>
            <a:r>
              <a:rPr lang="ko-KR" altLang="en-US" sz="14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4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accent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전체 데이터만 선택</a:t>
            </a:r>
            <a:r>
              <a:rPr lang="ko-KR" altLang="en-US" sz="14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하고 분석에 용이하게 </a:t>
            </a:r>
            <a:r>
              <a:rPr lang="en-US" altLang="ko-KR" sz="14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–(</a:t>
            </a:r>
            <a:r>
              <a:rPr lang="ko-KR" altLang="en-US" sz="14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문자</a:t>
            </a:r>
            <a:r>
              <a:rPr lang="en-US" altLang="ko-KR" sz="14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r>
              <a:rPr lang="ko-KR" altLang="en-US" sz="14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</a:t>
            </a:r>
            <a:r>
              <a:rPr lang="en-US" altLang="ko-KR" sz="14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0(</a:t>
            </a:r>
            <a:r>
              <a:rPr lang="ko-KR" altLang="en-US" sz="14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accent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수치형</a:t>
            </a:r>
            <a:r>
              <a:rPr lang="en-US" altLang="ko-KR" sz="14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r>
              <a:rPr lang="ko-KR" altLang="en-US" sz="14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 </a:t>
            </a:r>
            <a:r>
              <a:rPr lang="ko-KR" altLang="en-US" sz="14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accent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변환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0FE06194-979B-E9AF-814A-B2C961010368}"/>
              </a:ext>
            </a:extLst>
          </p:cNvPr>
          <p:cNvCxnSpPr>
            <a:cxnSpLocks/>
          </p:cNvCxnSpPr>
          <p:nvPr/>
        </p:nvCxnSpPr>
        <p:spPr>
          <a:xfrm>
            <a:off x="704850" y="1252538"/>
            <a:ext cx="8785225" cy="0"/>
          </a:xfrm>
          <a:prstGeom prst="line">
            <a:avLst/>
          </a:prstGeom>
          <a:ln w="28575">
            <a:solidFill>
              <a:srgbClr val="60BB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FFDE4F8B-2274-2984-0D29-8B4F1800F542}"/>
              </a:ext>
            </a:extLst>
          </p:cNvPr>
          <p:cNvCxnSpPr>
            <a:cxnSpLocks/>
          </p:cNvCxnSpPr>
          <p:nvPr/>
        </p:nvCxnSpPr>
        <p:spPr>
          <a:xfrm>
            <a:off x="704850" y="2014537"/>
            <a:ext cx="8785225" cy="0"/>
          </a:xfrm>
          <a:prstGeom prst="line">
            <a:avLst/>
          </a:prstGeom>
          <a:ln w="12700">
            <a:solidFill>
              <a:srgbClr val="60BB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오각형 4">
            <a:extLst>
              <a:ext uri="{FF2B5EF4-FFF2-40B4-BE49-F238E27FC236}">
                <a16:creationId xmlns:a16="http://schemas.microsoft.com/office/drawing/2014/main" id="{7BDF5290-19EC-236A-8759-A86E70BBFEDE}"/>
              </a:ext>
            </a:extLst>
          </p:cNvPr>
          <p:cNvSpPr/>
          <p:nvPr/>
        </p:nvSpPr>
        <p:spPr>
          <a:xfrm>
            <a:off x="5245103" y="2236874"/>
            <a:ext cx="4244972" cy="273473"/>
          </a:xfrm>
          <a:prstGeom prst="rect">
            <a:avLst/>
          </a:prstGeom>
          <a:solidFill>
            <a:srgbClr val="60BB46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>
              <a:defRPr/>
            </a:pPr>
            <a:r>
              <a:rPr kumimoji="1" lang="en-US" altLang="ko-KR" sz="1200" b="1" spc="-8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함초롬돋움" panose="020B0604000101010101" pitchFamily="50" charset="-127"/>
              </a:rPr>
              <a:t>-(</a:t>
            </a:r>
            <a:r>
              <a:rPr kumimoji="1" lang="ko-KR" altLang="en-US" sz="1200" b="1" spc="-8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함초롬돋움" panose="020B0604000101010101" pitchFamily="50" charset="-127"/>
              </a:rPr>
              <a:t>문자</a:t>
            </a:r>
            <a:r>
              <a:rPr kumimoji="1" lang="en-US" altLang="ko-KR" sz="1200" b="1" spc="-8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함초롬돋움" panose="020B0604000101010101" pitchFamily="50" charset="-127"/>
              </a:rPr>
              <a:t>) -&gt; 0 (</a:t>
            </a:r>
            <a:r>
              <a:rPr kumimoji="1" lang="ko-KR" altLang="en-US" sz="1200" b="1" spc="-8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함초롬돋움" panose="020B0604000101010101" pitchFamily="50" charset="-127"/>
              </a:rPr>
              <a:t>숫자</a:t>
            </a:r>
            <a:r>
              <a:rPr kumimoji="1" lang="en-US" altLang="ko-KR" sz="1200" b="1" spc="-8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함초롬돋움" panose="020B0604000101010101" pitchFamily="50" charset="-127"/>
              </a:rPr>
              <a:t>)</a:t>
            </a:r>
            <a:r>
              <a:rPr kumimoji="1" lang="ko-KR" altLang="en-US" sz="1200" b="1" spc="-8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함초롬돋움" panose="020B0604000101010101" pitchFamily="50" charset="-127"/>
              </a:rPr>
              <a:t>변환</a:t>
            </a:r>
          </a:p>
        </p:txBody>
      </p:sp>
      <p:sp>
        <p:nvSpPr>
          <p:cNvPr id="17" name="오각형 4">
            <a:extLst>
              <a:ext uri="{FF2B5EF4-FFF2-40B4-BE49-F238E27FC236}">
                <a16:creationId xmlns:a16="http://schemas.microsoft.com/office/drawing/2014/main" id="{D2930559-0F70-CA52-C0FD-134D730D3AD9}"/>
              </a:ext>
            </a:extLst>
          </p:cNvPr>
          <p:cNvSpPr/>
          <p:nvPr/>
        </p:nvSpPr>
        <p:spPr>
          <a:xfrm>
            <a:off x="708028" y="2236874"/>
            <a:ext cx="4244972" cy="273473"/>
          </a:xfrm>
          <a:prstGeom prst="rect">
            <a:avLst/>
          </a:prstGeom>
          <a:solidFill>
            <a:srgbClr val="60BB46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>
              <a:defRPr/>
            </a:pPr>
            <a:r>
              <a:rPr kumimoji="1" lang="ko-KR" altLang="en-US" sz="1200" b="1" spc="-8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함초롬돋움" panose="020B0604000101010101" pitchFamily="50" charset="-127"/>
              </a:rPr>
              <a:t>남성</a:t>
            </a:r>
            <a:r>
              <a:rPr kumimoji="1" lang="en-US" altLang="ko-KR" sz="1200" b="1" spc="-8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함초롬돋움" panose="020B0604000101010101" pitchFamily="50" charset="-127"/>
              </a:rPr>
              <a:t>,</a:t>
            </a:r>
            <a:r>
              <a:rPr kumimoji="1" lang="ko-KR" altLang="en-US" sz="1200" b="1" spc="-8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함초롬돋움" panose="020B0604000101010101" pitchFamily="50" charset="-127"/>
              </a:rPr>
              <a:t>여성</a:t>
            </a:r>
            <a:r>
              <a:rPr kumimoji="1" lang="en-US" altLang="ko-KR" sz="1200" b="1" spc="-8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함초롬돋움" panose="020B0604000101010101" pitchFamily="50" charset="-127"/>
              </a:rPr>
              <a:t>-&gt;</a:t>
            </a:r>
            <a:r>
              <a:rPr kumimoji="1" lang="ko-KR" altLang="en-US" sz="1200" b="1" spc="-8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함초롬돋움" panose="020B0604000101010101" pitchFamily="50" charset="-127"/>
              </a:rPr>
              <a:t>전체</a:t>
            </a:r>
          </a:p>
        </p:txBody>
      </p:sp>
      <p:sp>
        <p:nvSpPr>
          <p:cNvPr id="33" name="화살표: 아래쪽 32">
            <a:extLst>
              <a:ext uri="{FF2B5EF4-FFF2-40B4-BE49-F238E27FC236}">
                <a16:creationId xmlns:a16="http://schemas.microsoft.com/office/drawing/2014/main" id="{D315C8A7-EE0F-9DBA-4450-D425519A7620}"/>
              </a:ext>
            </a:extLst>
          </p:cNvPr>
          <p:cNvSpPr/>
          <p:nvPr/>
        </p:nvSpPr>
        <p:spPr>
          <a:xfrm>
            <a:off x="2639734" y="4768822"/>
            <a:ext cx="329938" cy="252400"/>
          </a:xfrm>
          <a:prstGeom prst="downArrow">
            <a:avLst/>
          </a:prstGeom>
          <a:solidFill>
            <a:srgbClr val="EC93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6" name="표 35">
            <a:extLst>
              <a:ext uri="{FF2B5EF4-FFF2-40B4-BE49-F238E27FC236}">
                <a16:creationId xmlns:a16="http://schemas.microsoft.com/office/drawing/2014/main" id="{7C07F5CA-7424-9D53-1DFB-49A1BFC0ED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4576097"/>
              </p:ext>
            </p:extLst>
          </p:nvPr>
        </p:nvGraphicFramePr>
        <p:xfrm>
          <a:off x="1032661" y="5173742"/>
          <a:ext cx="3630290" cy="12192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26058">
                  <a:extLst>
                    <a:ext uri="{9D8B030D-6E8A-4147-A177-3AD203B41FA5}">
                      <a16:colId xmlns:a16="http://schemas.microsoft.com/office/drawing/2014/main" val="2511667912"/>
                    </a:ext>
                  </a:extLst>
                </a:gridCol>
                <a:gridCol w="726058">
                  <a:extLst>
                    <a:ext uri="{9D8B030D-6E8A-4147-A177-3AD203B41FA5}">
                      <a16:colId xmlns:a16="http://schemas.microsoft.com/office/drawing/2014/main" val="3339466139"/>
                    </a:ext>
                  </a:extLst>
                </a:gridCol>
                <a:gridCol w="726058">
                  <a:extLst>
                    <a:ext uri="{9D8B030D-6E8A-4147-A177-3AD203B41FA5}">
                      <a16:colId xmlns:a16="http://schemas.microsoft.com/office/drawing/2014/main" val="631228551"/>
                    </a:ext>
                  </a:extLst>
                </a:gridCol>
                <a:gridCol w="726058">
                  <a:extLst>
                    <a:ext uri="{9D8B030D-6E8A-4147-A177-3AD203B41FA5}">
                      <a16:colId xmlns:a16="http://schemas.microsoft.com/office/drawing/2014/main" val="928828072"/>
                    </a:ext>
                  </a:extLst>
                </a:gridCol>
                <a:gridCol w="726058">
                  <a:extLst>
                    <a:ext uri="{9D8B030D-6E8A-4147-A177-3AD203B41FA5}">
                      <a16:colId xmlns:a16="http://schemas.microsoft.com/office/drawing/2014/main" val="90258466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ea typeface="나눔스퀘어" panose="020B0600000101010101"/>
                        </a:rPr>
                        <a:t>성별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ea typeface="나눔스퀘어" panose="020B0600000101010101"/>
                        </a:rPr>
                        <a:t>연령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ea typeface="나눔스퀘어" panose="020B0600000101010101"/>
                        </a:rPr>
                        <a:t>1960</a:t>
                      </a:r>
                      <a:endParaRPr lang="ko-KR" altLang="en-US" sz="1000" b="1" dirty="0">
                        <a:ea typeface="나눔스퀘어" panose="020B0600000101010101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ea typeface="나눔스퀘어" panose="020B0600000101010101"/>
                        </a:rPr>
                        <a:t>1961</a:t>
                      </a:r>
                      <a:endParaRPr lang="ko-KR" altLang="en-US" sz="1000" b="1" dirty="0">
                        <a:ea typeface="나눔스퀘어" panose="020B0600000101010101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ea typeface="나눔스퀘어" panose="020B0600000101010101"/>
                        </a:rPr>
                        <a:t>….</a:t>
                      </a:r>
                      <a:endParaRPr lang="ko-KR" altLang="en-US" sz="1000" b="1" dirty="0">
                        <a:ea typeface="나눔스퀘어" panose="020B0600000101010101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3368619"/>
                  </a:ext>
                </a:extLst>
              </a:tr>
              <a:tr h="20120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ea typeface="나눔스퀘어" panose="020B0600000101010101"/>
                        </a:rPr>
                        <a:t>전체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ea typeface="나눔스퀘어" panose="020B0600000101010101"/>
                        </a:rPr>
                        <a:t>0-4</a:t>
                      </a:r>
                      <a:endParaRPr lang="ko-KR" altLang="en-US" sz="1000" b="1" dirty="0">
                        <a:ea typeface="나눔스퀘어" panose="020B0600000101010101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ea typeface="나눔스퀘어" panose="020B0600000101010101"/>
                        </a:rPr>
                        <a:t>4590812</a:t>
                      </a:r>
                      <a:endParaRPr lang="ko-KR" altLang="en-US" sz="1000" b="1" dirty="0">
                        <a:ea typeface="나눔스퀘어" panose="020B0600000101010101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ea typeface="나눔스퀘어" panose="020B0600000101010101"/>
                        </a:rPr>
                        <a:t>4729444</a:t>
                      </a:r>
                      <a:endParaRPr lang="ko-KR" altLang="en-US" sz="1000" b="1" dirty="0">
                        <a:ea typeface="나눔스퀘어" panose="020B0600000101010101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>
                        <a:ea typeface="나눔스퀘어" panose="020B0600000101010101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1148281"/>
                  </a:ext>
                </a:extLst>
              </a:tr>
              <a:tr h="20120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ea typeface="나눔스퀘어" panose="020B0600000101010101"/>
                        </a:rPr>
                        <a:t>전체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ea typeface="나눔스퀘어" panose="020B0600000101010101"/>
                        </a:rPr>
                        <a:t>5-9</a:t>
                      </a:r>
                      <a:endParaRPr lang="ko-KR" altLang="en-US" sz="1000" b="1" dirty="0">
                        <a:ea typeface="나눔스퀘어" panose="020B0600000101010101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ea typeface="나눔스퀘어" panose="020B0600000101010101"/>
                        </a:rPr>
                        <a:t>3350533</a:t>
                      </a:r>
                      <a:endParaRPr lang="ko-KR" altLang="en-US" sz="1000" b="1" dirty="0">
                        <a:ea typeface="나눔스퀘어" panose="020B0600000101010101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ea typeface="나눔스퀘어" panose="020B0600000101010101"/>
                        </a:rPr>
                        <a:t>3600742</a:t>
                      </a:r>
                      <a:endParaRPr lang="ko-KR" altLang="en-US" sz="1000" b="1" dirty="0">
                        <a:ea typeface="나눔스퀘어" panose="020B0600000101010101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ea typeface="나눔스퀘어" panose="020B0600000101010101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3476039"/>
                  </a:ext>
                </a:extLst>
              </a:tr>
              <a:tr h="201209"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ea typeface="나눔스퀘어" panose="020B0600000101010101"/>
                        </a:rPr>
                        <a:t>…………..</a:t>
                      </a:r>
                      <a:endParaRPr lang="ko-KR" altLang="en-US" sz="1000" b="1" dirty="0">
                        <a:ea typeface="나눔스퀘어" panose="020B0600000101010101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4288779"/>
                  </a:ext>
                </a:extLst>
              </a:tr>
              <a:tr h="20120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ea typeface="나눔스퀘어" panose="020B0600000101010101"/>
                        </a:rPr>
                        <a:t>전체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ea typeface="나눔스퀘어" panose="020B0600000101010101"/>
                        </a:rPr>
                        <a:t>1</a:t>
                      </a:r>
                      <a:r>
                        <a:rPr lang="ko-KR" altLang="en-US" sz="1000" b="1" dirty="0">
                          <a:ea typeface="나눔스퀘어" panose="020B0600000101010101"/>
                        </a:rPr>
                        <a:t>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ea typeface="나눔스퀘어" panose="020B0600000101010101"/>
                        </a:rPr>
                        <a:t>0</a:t>
                      </a:r>
                      <a:endParaRPr lang="ko-KR" altLang="en-US" sz="1000" b="1" dirty="0">
                        <a:ea typeface="나눔스퀘어" panose="020B0600000101010101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ea typeface="나눔스퀘어" panose="020B0600000101010101"/>
                        </a:rPr>
                        <a:t>0</a:t>
                      </a:r>
                      <a:endParaRPr lang="ko-KR" altLang="en-US" sz="1000" b="1" dirty="0">
                        <a:ea typeface="나눔스퀘어" panose="020B0600000101010101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ea typeface="나눔스퀘어" panose="020B0600000101010101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5543774"/>
                  </a:ext>
                </a:extLst>
              </a:tr>
            </a:tbl>
          </a:graphicData>
        </a:graphic>
      </p:graphicFrame>
      <p:graphicFrame>
        <p:nvGraphicFramePr>
          <p:cNvPr id="39" name="표 38">
            <a:extLst>
              <a:ext uri="{FF2B5EF4-FFF2-40B4-BE49-F238E27FC236}">
                <a16:creationId xmlns:a16="http://schemas.microsoft.com/office/drawing/2014/main" id="{80986888-AF50-D216-D02C-ABE2195F9E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3434640"/>
              </p:ext>
            </p:extLst>
          </p:nvPr>
        </p:nvGraphicFramePr>
        <p:xfrm>
          <a:off x="1032661" y="2749873"/>
          <a:ext cx="3544085" cy="19507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08817">
                  <a:extLst>
                    <a:ext uri="{9D8B030D-6E8A-4147-A177-3AD203B41FA5}">
                      <a16:colId xmlns:a16="http://schemas.microsoft.com/office/drawing/2014/main" val="246273981"/>
                    </a:ext>
                  </a:extLst>
                </a:gridCol>
                <a:gridCol w="708817">
                  <a:extLst>
                    <a:ext uri="{9D8B030D-6E8A-4147-A177-3AD203B41FA5}">
                      <a16:colId xmlns:a16="http://schemas.microsoft.com/office/drawing/2014/main" val="1938623619"/>
                    </a:ext>
                  </a:extLst>
                </a:gridCol>
                <a:gridCol w="708817">
                  <a:extLst>
                    <a:ext uri="{9D8B030D-6E8A-4147-A177-3AD203B41FA5}">
                      <a16:colId xmlns:a16="http://schemas.microsoft.com/office/drawing/2014/main" val="57195740"/>
                    </a:ext>
                  </a:extLst>
                </a:gridCol>
                <a:gridCol w="708817">
                  <a:extLst>
                    <a:ext uri="{9D8B030D-6E8A-4147-A177-3AD203B41FA5}">
                      <a16:colId xmlns:a16="http://schemas.microsoft.com/office/drawing/2014/main" val="396108169"/>
                    </a:ext>
                  </a:extLst>
                </a:gridCol>
                <a:gridCol w="708817">
                  <a:extLst>
                    <a:ext uri="{9D8B030D-6E8A-4147-A177-3AD203B41FA5}">
                      <a16:colId xmlns:a16="http://schemas.microsoft.com/office/drawing/2014/main" val="2758061475"/>
                    </a:ext>
                  </a:extLst>
                </a:gridCol>
              </a:tblGrid>
              <a:tr h="1570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ea typeface="나눔스퀘어" panose="020B0600000101010101"/>
                        </a:rPr>
                        <a:t>성별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ea typeface="나눔스퀘어" panose="020B0600000101010101"/>
                        </a:rPr>
                        <a:t>연령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ea typeface="나눔스퀘어" panose="020B0600000101010101"/>
                        </a:rPr>
                        <a:t>1960</a:t>
                      </a:r>
                      <a:endParaRPr lang="ko-KR" altLang="en-US" sz="1000" b="1" dirty="0">
                        <a:ea typeface="나눔스퀘어" panose="020B0600000101010101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ea typeface="나눔스퀘어" panose="020B0600000101010101"/>
                        </a:rPr>
                        <a:t>1961</a:t>
                      </a:r>
                      <a:endParaRPr lang="ko-KR" altLang="en-US" sz="1000" b="1" dirty="0">
                        <a:ea typeface="나눔스퀘어" panose="020B0600000101010101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ea typeface="나눔스퀘어" panose="020B0600000101010101"/>
                        </a:rPr>
                        <a:t>…..</a:t>
                      </a:r>
                      <a:endParaRPr lang="ko-KR" altLang="en-US" sz="1000" b="1" dirty="0">
                        <a:ea typeface="나눔스퀘어" panose="020B0600000101010101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4474401"/>
                  </a:ext>
                </a:extLst>
              </a:tr>
              <a:tr h="2211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ea typeface="나눔스퀘어" panose="020B0600000101010101"/>
                        </a:rPr>
                        <a:t>전체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ea typeface="나눔스퀘어" panose="020B0600000101010101"/>
                        </a:rPr>
                        <a:t>0-4</a:t>
                      </a:r>
                      <a:endParaRPr lang="ko-KR" altLang="en-US" sz="1000" b="1" dirty="0">
                        <a:ea typeface="나눔스퀘어" panose="020B0600000101010101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ea typeface="나눔스퀘어" panose="020B0600000101010101"/>
                        </a:rPr>
                        <a:t>4590812</a:t>
                      </a:r>
                      <a:endParaRPr lang="ko-KR" altLang="en-US" sz="1000" b="1" dirty="0">
                        <a:ea typeface="나눔스퀘어" panose="020B0600000101010101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ea typeface="나눔스퀘어" panose="020B0600000101010101"/>
                        </a:rPr>
                        <a:t>4729444</a:t>
                      </a:r>
                      <a:endParaRPr lang="ko-KR" altLang="en-US" sz="1000" b="1" dirty="0">
                        <a:ea typeface="나눔스퀘어" panose="020B0600000101010101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>
                        <a:ea typeface="나눔스퀘어" panose="020B0600000101010101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7351162"/>
                  </a:ext>
                </a:extLst>
              </a:tr>
              <a:tr h="2211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ea typeface="나눔스퀘어" panose="020B0600000101010101"/>
                        </a:rPr>
                        <a:t>전체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ea typeface="나눔스퀘어" panose="020B0600000101010101"/>
                        </a:rPr>
                        <a:t>5-9</a:t>
                      </a:r>
                      <a:endParaRPr lang="ko-KR" altLang="en-US" sz="1000" b="1" dirty="0">
                        <a:ea typeface="나눔스퀘어" panose="020B0600000101010101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ea typeface="나눔스퀘어" panose="020B0600000101010101"/>
                        </a:rPr>
                        <a:t>3350533</a:t>
                      </a:r>
                      <a:endParaRPr lang="ko-KR" altLang="en-US" sz="1000" b="1" dirty="0">
                        <a:ea typeface="나눔스퀘어" panose="020B0600000101010101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ea typeface="나눔스퀘어" panose="020B0600000101010101"/>
                        </a:rPr>
                        <a:t>3600742</a:t>
                      </a:r>
                      <a:endParaRPr lang="ko-KR" altLang="en-US" sz="1000" b="1" dirty="0">
                        <a:ea typeface="나눔스퀘어" panose="020B0600000101010101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ea typeface="나눔스퀘어" panose="020B0600000101010101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8532965"/>
                  </a:ext>
                </a:extLst>
              </a:tr>
              <a:tr h="221160"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ea typeface="나눔스퀘어" panose="020B0600000101010101"/>
                        </a:rPr>
                        <a:t>……..</a:t>
                      </a:r>
                      <a:endParaRPr lang="ko-KR" altLang="en-US" sz="1000" b="1" dirty="0">
                        <a:ea typeface="나눔스퀘어" panose="020B0600000101010101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9721711"/>
                  </a:ext>
                </a:extLst>
              </a:tr>
              <a:tr h="2211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ea typeface="나눔스퀘어" panose="020B0600000101010101"/>
                        </a:rPr>
                        <a:t>남성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ea typeface="나눔스퀘어" panose="020B0600000101010101"/>
                        </a:rPr>
                        <a:t>0-4</a:t>
                      </a:r>
                      <a:endParaRPr lang="ko-KR" altLang="en-US" sz="1000" b="1" dirty="0">
                        <a:ea typeface="나눔스퀘어" panose="020B0600000101010101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ea typeface="나눔스퀘어" panose="020B0600000101010101"/>
                        </a:rPr>
                        <a:t>2383544</a:t>
                      </a:r>
                      <a:endParaRPr lang="ko-KR" altLang="en-US" sz="1000" b="1" dirty="0">
                        <a:ea typeface="나눔스퀘어" panose="020B0600000101010101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ea typeface="나눔스퀘어" panose="020B0600000101010101"/>
                        </a:rPr>
                        <a:t>2452879</a:t>
                      </a:r>
                      <a:endParaRPr lang="ko-KR" altLang="en-US" sz="1000" b="1" dirty="0">
                        <a:ea typeface="나눔스퀘어" panose="020B0600000101010101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ea typeface="나눔스퀘어" panose="020B0600000101010101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0363185"/>
                  </a:ext>
                </a:extLst>
              </a:tr>
              <a:tr h="221160"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ea typeface="나눔스퀘어" panose="020B0600000101010101"/>
                        </a:rPr>
                        <a:t>.........</a:t>
                      </a:r>
                      <a:endParaRPr lang="ko-KR" altLang="en-US" sz="1000" b="1" dirty="0">
                        <a:ea typeface="나눔스퀘어" panose="020B0600000101010101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0316192"/>
                  </a:ext>
                </a:extLst>
              </a:tr>
              <a:tr h="2211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ea typeface="나눔스퀘어" panose="020B0600000101010101"/>
                        </a:rPr>
                        <a:t>여성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ea typeface="나눔스퀘어" panose="020B0600000101010101"/>
                        </a:rPr>
                        <a:t>0-4</a:t>
                      </a:r>
                      <a:endParaRPr lang="ko-KR" altLang="en-US" sz="1000" b="1" dirty="0">
                        <a:ea typeface="나눔스퀘어" panose="020B0600000101010101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ea typeface="나눔스퀘어" panose="020B0600000101010101"/>
                        </a:rPr>
                        <a:t>2207268</a:t>
                      </a:r>
                      <a:endParaRPr lang="ko-KR" altLang="en-US" sz="1000" b="1" dirty="0">
                        <a:ea typeface="나눔스퀘어" panose="020B0600000101010101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ea typeface="나눔스퀘어" panose="020B0600000101010101"/>
                        </a:rPr>
                        <a:t>2276565</a:t>
                      </a:r>
                      <a:endParaRPr lang="ko-KR" altLang="en-US" sz="1000" b="1" dirty="0">
                        <a:ea typeface="나눔스퀘어" panose="020B0600000101010101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ea typeface="나눔스퀘어" panose="020B0600000101010101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5810187"/>
                  </a:ext>
                </a:extLst>
              </a:tr>
              <a:tr h="221160"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ea typeface="나눔스퀘어" panose="020B0600000101010101"/>
                        </a:rPr>
                        <a:t>……….</a:t>
                      </a:r>
                      <a:endParaRPr lang="ko-KR" altLang="en-US" sz="1000" b="1" dirty="0">
                        <a:ea typeface="나눔스퀘어" panose="020B0600000101010101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080450"/>
                  </a:ext>
                </a:extLst>
              </a:tr>
            </a:tbl>
          </a:graphicData>
        </a:graphic>
      </p:graphicFrame>
      <p:graphicFrame>
        <p:nvGraphicFramePr>
          <p:cNvPr id="41" name="표 40">
            <a:extLst>
              <a:ext uri="{FF2B5EF4-FFF2-40B4-BE49-F238E27FC236}">
                <a16:creationId xmlns:a16="http://schemas.microsoft.com/office/drawing/2014/main" id="{5960A088-AA46-BE12-6BD5-14B859697C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4499583"/>
              </p:ext>
            </p:extLst>
          </p:nvPr>
        </p:nvGraphicFramePr>
        <p:xfrm>
          <a:off x="5579687" y="2749873"/>
          <a:ext cx="3630290" cy="14630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26058">
                  <a:extLst>
                    <a:ext uri="{9D8B030D-6E8A-4147-A177-3AD203B41FA5}">
                      <a16:colId xmlns:a16="http://schemas.microsoft.com/office/drawing/2014/main" val="2511667912"/>
                    </a:ext>
                  </a:extLst>
                </a:gridCol>
                <a:gridCol w="726058">
                  <a:extLst>
                    <a:ext uri="{9D8B030D-6E8A-4147-A177-3AD203B41FA5}">
                      <a16:colId xmlns:a16="http://schemas.microsoft.com/office/drawing/2014/main" val="3339466139"/>
                    </a:ext>
                  </a:extLst>
                </a:gridCol>
                <a:gridCol w="726058">
                  <a:extLst>
                    <a:ext uri="{9D8B030D-6E8A-4147-A177-3AD203B41FA5}">
                      <a16:colId xmlns:a16="http://schemas.microsoft.com/office/drawing/2014/main" val="631228551"/>
                    </a:ext>
                  </a:extLst>
                </a:gridCol>
                <a:gridCol w="726058">
                  <a:extLst>
                    <a:ext uri="{9D8B030D-6E8A-4147-A177-3AD203B41FA5}">
                      <a16:colId xmlns:a16="http://schemas.microsoft.com/office/drawing/2014/main" val="928828072"/>
                    </a:ext>
                  </a:extLst>
                </a:gridCol>
                <a:gridCol w="726058">
                  <a:extLst>
                    <a:ext uri="{9D8B030D-6E8A-4147-A177-3AD203B41FA5}">
                      <a16:colId xmlns:a16="http://schemas.microsoft.com/office/drawing/2014/main" val="902584664"/>
                    </a:ext>
                  </a:extLst>
                </a:gridCol>
              </a:tblGrid>
              <a:tr h="1675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ea typeface="나눔스퀘어" panose="020B0600000101010101"/>
                        </a:rPr>
                        <a:t>성별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ea typeface="나눔스퀘어" panose="020B0600000101010101"/>
                        </a:rPr>
                        <a:t>연령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ea typeface="나눔스퀘어" panose="020B0600000101010101"/>
                        </a:rPr>
                        <a:t>1960</a:t>
                      </a:r>
                      <a:endParaRPr lang="ko-KR" altLang="en-US" sz="1000" b="1" dirty="0">
                        <a:ea typeface="나눔스퀘어" panose="020B0600000101010101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ea typeface="나눔스퀘어" panose="020B0600000101010101"/>
                        </a:rPr>
                        <a:t>1961</a:t>
                      </a:r>
                      <a:endParaRPr lang="ko-KR" altLang="en-US" sz="1000" b="1" dirty="0">
                        <a:ea typeface="나눔스퀘어" panose="020B0600000101010101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ea typeface="나눔스퀘어" panose="020B0600000101010101"/>
                        </a:rPr>
                        <a:t>….</a:t>
                      </a:r>
                      <a:endParaRPr lang="ko-KR" altLang="en-US" sz="1000" b="1" dirty="0">
                        <a:ea typeface="나눔스퀘어" panose="020B0600000101010101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3368619"/>
                  </a:ext>
                </a:extLst>
              </a:tr>
              <a:tr h="20120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ea typeface="나눔스퀘어" panose="020B0600000101010101"/>
                        </a:rPr>
                        <a:t>전체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ea typeface="나눔스퀘어" panose="020B0600000101010101"/>
                        </a:rPr>
                        <a:t>80-84</a:t>
                      </a:r>
                      <a:endParaRPr lang="ko-KR" altLang="en-US" sz="1000" b="1" dirty="0">
                        <a:ea typeface="나눔스퀘어" panose="020B0600000101010101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ea typeface="나눔스퀘어" panose="020B0600000101010101"/>
                        </a:rPr>
                        <a:t>-</a:t>
                      </a:r>
                      <a:endParaRPr lang="ko-KR" altLang="en-US" sz="1000" b="1" dirty="0">
                        <a:ea typeface="나눔스퀘어" panose="020B0600000101010101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ea typeface="나눔스퀘어" panose="020B0600000101010101"/>
                        </a:rPr>
                        <a:t>-</a:t>
                      </a:r>
                      <a:endParaRPr lang="ko-KR" altLang="en-US" sz="1000" b="1" dirty="0">
                        <a:ea typeface="나눔스퀘어" panose="020B0600000101010101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ea typeface="나눔스퀘어" panose="020B0600000101010101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1148281"/>
                  </a:ext>
                </a:extLst>
              </a:tr>
              <a:tr h="20120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ea typeface="나눔스퀘어" panose="020B0600000101010101"/>
                        </a:rPr>
                        <a:t>전체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ea typeface="나눔스퀘어" panose="020B0600000101010101"/>
                        </a:rPr>
                        <a:t>85-89</a:t>
                      </a:r>
                      <a:endParaRPr lang="ko-KR" altLang="en-US" sz="1000" b="1" dirty="0">
                        <a:ea typeface="나눔스퀘어" panose="020B0600000101010101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ea typeface="나눔스퀘어" panose="020B0600000101010101"/>
                        </a:rPr>
                        <a:t>-</a:t>
                      </a:r>
                      <a:endParaRPr lang="ko-KR" altLang="en-US" sz="1000" b="1" dirty="0">
                        <a:ea typeface="나눔스퀘어" panose="020B0600000101010101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ea typeface="나눔스퀘어" panose="020B0600000101010101"/>
                        </a:rPr>
                        <a:t>-</a:t>
                      </a:r>
                      <a:endParaRPr lang="ko-KR" altLang="en-US" sz="1000" b="1" dirty="0">
                        <a:ea typeface="나눔스퀘어" panose="020B0600000101010101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ea typeface="나눔스퀘어" panose="020B0600000101010101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3476039"/>
                  </a:ext>
                </a:extLst>
              </a:tr>
              <a:tr h="20120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ea typeface="나눔스퀘어" panose="020B0600000101010101"/>
                        </a:rPr>
                        <a:t>전체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ea typeface="나눔스퀘어" panose="020B0600000101010101"/>
                        </a:rPr>
                        <a:t>90-94</a:t>
                      </a:r>
                      <a:endParaRPr lang="ko-KR" altLang="en-US" sz="1000" b="1" dirty="0">
                        <a:ea typeface="나눔스퀘어" panose="020B0600000101010101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ea typeface="나눔스퀘어" panose="020B0600000101010101"/>
                        </a:rPr>
                        <a:t>-</a:t>
                      </a:r>
                      <a:endParaRPr lang="ko-KR" altLang="en-US" sz="1000" b="1" dirty="0">
                        <a:ea typeface="나눔스퀘어" panose="020B0600000101010101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ea typeface="나눔스퀘어" panose="020B0600000101010101"/>
                        </a:rPr>
                        <a:t>-</a:t>
                      </a:r>
                      <a:endParaRPr lang="ko-KR" altLang="en-US" sz="1000" b="1" dirty="0">
                        <a:ea typeface="나눔스퀘어" panose="020B0600000101010101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ea typeface="나눔스퀘어" panose="020B0600000101010101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4288779"/>
                  </a:ext>
                </a:extLst>
              </a:tr>
              <a:tr h="1219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ea typeface="나눔스퀘어" panose="020B0600000101010101"/>
                        </a:rPr>
                        <a:t>전체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ea typeface="나눔스퀘어" panose="020B0600000101010101"/>
                        </a:rPr>
                        <a:t>95-99</a:t>
                      </a:r>
                      <a:endParaRPr lang="ko-KR" altLang="en-US" sz="1000" b="1" dirty="0">
                        <a:ea typeface="나눔스퀘어" panose="020B0600000101010101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ea typeface="나눔스퀘어" panose="020B0600000101010101"/>
                        </a:rPr>
                        <a:t>-</a:t>
                      </a:r>
                      <a:endParaRPr lang="ko-KR" altLang="en-US" sz="1000" b="1" dirty="0">
                        <a:ea typeface="나눔스퀘어" panose="020B0600000101010101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ea typeface="나눔스퀘어" panose="020B0600000101010101"/>
                        </a:rPr>
                        <a:t>-</a:t>
                      </a:r>
                      <a:endParaRPr lang="ko-KR" altLang="en-US" sz="1000" b="1" dirty="0">
                        <a:ea typeface="나눔스퀘어" panose="020B0600000101010101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ea typeface="나눔스퀘어" panose="020B0600000101010101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5543774"/>
                  </a:ext>
                </a:extLst>
              </a:tr>
              <a:tr h="1219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ea typeface="나눔스퀘어" panose="020B0600000101010101"/>
                        </a:rPr>
                        <a:t>전체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ea typeface="나눔스퀘어" panose="020B0600000101010101"/>
                        </a:rPr>
                        <a:t>100</a:t>
                      </a:r>
                      <a:r>
                        <a:rPr lang="ko-KR" altLang="en-US" sz="1000" b="1" dirty="0">
                          <a:ea typeface="나눔스퀘어" panose="020B0600000101010101"/>
                        </a:rPr>
                        <a:t>이상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ea typeface="나눔스퀘어" panose="020B0600000101010101"/>
                        </a:rPr>
                        <a:t>-</a:t>
                      </a:r>
                      <a:endParaRPr lang="ko-KR" altLang="en-US" sz="1000" b="1" dirty="0">
                        <a:ea typeface="나눔스퀘어" panose="020B0600000101010101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ea typeface="나눔스퀘어" panose="020B0600000101010101"/>
                        </a:rPr>
                        <a:t>-</a:t>
                      </a:r>
                      <a:endParaRPr lang="ko-KR" altLang="en-US" sz="1000" b="1" dirty="0">
                        <a:ea typeface="나눔스퀘어" panose="020B0600000101010101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ea typeface="나눔스퀘어" panose="020B0600000101010101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7721811"/>
                  </a:ext>
                </a:extLst>
              </a:tr>
            </a:tbl>
          </a:graphicData>
        </a:graphic>
      </p:graphicFrame>
      <p:graphicFrame>
        <p:nvGraphicFramePr>
          <p:cNvPr id="42" name="표 41">
            <a:extLst>
              <a:ext uri="{FF2B5EF4-FFF2-40B4-BE49-F238E27FC236}">
                <a16:creationId xmlns:a16="http://schemas.microsoft.com/office/drawing/2014/main" id="{921023FB-EE19-2FB7-8500-68A9EDBA12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5001351"/>
              </p:ext>
            </p:extLst>
          </p:nvPr>
        </p:nvGraphicFramePr>
        <p:xfrm>
          <a:off x="5579687" y="4629884"/>
          <a:ext cx="3630290" cy="14630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26058">
                  <a:extLst>
                    <a:ext uri="{9D8B030D-6E8A-4147-A177-3AD203B41FA5}">
                      <a16:colId xmlns:a16="http://schemas.microsoft.com/office/drawing/2014/main" val="2511667912"/>
                    </a:ext>
                  </a:extLst>
                </a:gridCol>
                <a:gridCol w="726058">
                  <a:extLst>
                    <a:ext uri="{9D8B030D-6E8A-4147-A177-3AD203B41FA5}">
                      <a16:colId xmlns:a16="http://schemas.microsoft.com/office/drawing/2014/main" val="3339466139"/>
                    </a:ext>
                  </a:extLst>
                </a:gridCol>
                <a:gridCol w="726058">
                  <a:extLst>
                    <a:ext uri="{9D8B030D-6E8A-4147-A177-3AD203B41FA5}">
                      <a16:colId xmlns:a16="http://schemas.microsoft.com/office/drawing/2014/main" val="631228551"/>
                    </a:ext>
                  </a:extLst>
                </a:gridCol>
                <a:gridCol w="726058">
                  <a:extLst>
                    <a:ext uri="{9D8B030D-6E8A-4147-A177-3AD203B41FA5}">
                      <a16:colId xmlns:a16="http://schemas.microsoft.com/office/drawing/2014/main" val="928828072"/>
                    </a:ext>
                  </a:extLst>
                </a:gridCol>
                <a:gridCol w="726058">
                  <a:extLst>
                    <a:ext uri="{9D8B030D-6E8A-4147-A177-3AD203B41FA5}">
                      <a16:colId xmlns:a16="http://schemas.microsoft.com/office/drawing/2014/main" val="902584664"/>
                    </a:ext>
                  </a:extLst>
                </a:gridCol>
              </a:tblGrid>
              <a:tr h="1675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ea typeface="나눔스퀘어" panose="020B0600000101010101"/>
                        </a:rPr>
                        <a:t>성별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ea typeface="나눔스퀘어" panose="020B0600000101010101"/>
                        </a:rPr>
                        <a:t>연령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ea typeface="나눔스퀘어" panose="020B0600000101010101"/>
                        </a:rPr>
                        <a:t>1960</a:t>
                      </a:r>
                      <a:endParaRPr lang="ko-KR" altLang="en-US" sz="1000" b="1" dirty="0">
                        <a:ea typeface="나눔스퀘어" panose="020B0600000101010101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ea typeface="나눔스퀘어" panose="020B0600000101010101"/>
                        </a:rPr>
                        <a:t>1961</a:t>
                      </a:r>
                      <a:endParaRPr lang="ko-KR" altLang="en-US" sz="1000" b="1" dirty="0">
                        <a:ea typeface="나눔스퀘어" panose="020B0600000101010101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ea typeface="나눔스퀘어" panose="020B0600000101010101"/>
                        </a:rPr>
                        <a:t>….</a:t>
                      </a:r>
                      <a:endParaRPr lang="ko-KR" altLang="en-US" sz="1000" b="1" dirty="0">
                        <a:ea typeface="나눔스퀘어" panose="020B0600000101010101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3368619"/>
                  </a:ext>
                </a:extLst>
              </a:tr>
              <a:tr h="20120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ea typeface="나눔스퀘어" panose="020B0600000101010101"/>
                        </a:rPr>
                        <a:t>전체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ea typeface="나눔스퀘어" panose="020B0600000101010101"/>
                        </a:rPr>
                        <a:t>80-84</a:t>
                      </a:r>
                      <a:endParaRPr lang="ko-KR" altLang="en-US" sz="1000" b="1" dirty="0">
                        <a:ea typeface="나눔스퀘어" panose="020B0600000101010101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ea typeface="나눔스퀘어" panose="020B0600000101010101"/>
                        </a:rPr>
                        <a:t>0</a:t>
                      </a:r>
                      <a:endParaRPr lang="ko-KR" altLang="en-US" sz="1000" b="1" dirty="0">
                        <a:ea typeface="나눔스퀘어" panose="020B0600000101010101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ea typeface="나눔스퀘어" panose="020B0600000101010101"/>
                        </a:rPr>
                        <a:t>0</a:t>
                      </a:r>
                      <a:endParaRPr lang="ko-KR" altLang="en-US" sz="1000" b="1" dirty="0">
                        <a:ea typeface="나눔스퀘어" panose="020B0600000101010101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ea typeface="나눔스퀘어" panose="020B0600000101010101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1148281"/>
                  </a:ext>
                </a:extLst>
              </a:tr>
              <a:tr h="20120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ea typeface="나눔스퀘어" panose="020B0600000101010101"/>
                        </a:rPr>
                        <a:t>전체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ea typeface="나눔스퀘어" panose="020B0600000101010101"/>
                        </a:rPr>
                        <a:t>85-89</a:t>
                      </a:r>
                      <a:endParaRPr lang="ko-KR" altLang="en-US" sz="1000" b="1" dirty="0">
                        <a:ea typeface="나눔스퀘어" panose="020B0600000101010101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ea typeface="나눔스퀘어" panose="020B0600000101010101"/>
                        </a:rPr>
                        <a:t>0</a:t>
                      </a:r>
                      <a:endParaRPr lang="ko-KR" altLang="en-US" sz="1000" b="1" dirty="0">
                        <a:ea typeface="나눔스퀘어" panose="020B0600000101010101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ea typeface="나눔스퀘어" panose="020B0600000101010101"/>
                        </a:rPr>
                        <a:t>0</a:t>
                      </a:r>
                      <a:endParaRPr lang="ko-KR" altLang="en-US" sz="1000" b="1" dirty="0">
                        <a:ea typeface="나눔스퀘어" panose="020B0600000101010101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ea typeface="나눔스퀘어" panose="020B0600000101010101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3476039"/>
                  </a:ext>
                </a:extLst>
              </a:tr>
              <a:tr h="20120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ea typeface="나눔스퀘어" panose="020B0600000101010101"/>
                        </a:rPr>
                        <a:t>전체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ea typeface="나눔스퀘어" panose="020B0600000101010101"/>
                        </a:rPr>
                        <a:t>90-94</a:t>
                      </a:r>
                      <a:endParaRPr lang="ko-KR" altLang="en-US" sz="1000" b="1" dirty="0">
                        <a:ea typeface="나눔스퀘어" panose="020B0600000101010101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ea typeface="나눔스퀘어" panose="020B0600000101010101"/>
                        </a:rPr>
                        <a:t>0</a:t>
                      </a:r>
                      <a:endParaRPr lang="ko-KR" altLang="en-US" sz="1000" b="1" dirty="0">
                        <a:ea typeface="나눔스퀘어" panose="020B0600000101010101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ea typeface="나눔스퀘어" panose="020B0600000101010101"/>
                        </a:rPr>
                        <a:t>0</a:t>
                      </a:r>
                      <a:endParaRPr lang="ko-KR" altLang="en-US" sz="1000" b="1" dirty="0">
                        <a:ea typeface="나눔스퀘어" panose="020B0600000101010101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ea typeface="나눔스퀘어" panose="020B0600000101010101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4288779"/>
                  </a:ext>
                </a:extLst>
              </a:tr>
              <a:tr h="1219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ea typeface="나눔스퀘어" panose="020B0600000101010101"/>
                        </a:rPr>
                        <a:t>전체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ea typeface="나눔스퀘어" panose="020B0600000101010101"/>
                        </a:rPr>
                        <a:t>95-99</a:t>
                      </a:r>
                      <a:endParaRPr lang="ko-KR" altLang="en-US" sz="1000" b="1" dirty="0">
                        <a:ea typeface="나눔스퀘어" panose="020B0600000101010101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ea typeface="나눔스퀘어" panose="020B0600000101010101"/>
                        </a:rPr>
                        <a:t>0</a:t>
                      </a:r>
                      <a:endParaRPr lang="ko-KR" altLang="en-US" sz="1000" b="1" dirty="0">
                        <a:ea typeface="나눔스퀘어" panose="020B0600000101010101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ea typeface="나눔스퀘어" panose="020B0600000101010101"/>
                        </a:rPr>
                        <a:t>0</a:t>
                      </a:r>
                      <a:endParaRPr lang="ko-KR" altLang="en-US" sz="1000" b="1" dirty="0">
                        <a:ea typeface="나눔스퀘어" panose="020B0600000101010101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ea typeface="나눔스퀘어" panose="020B0600000101010101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5543774"/>
                  </a:ext>
                </a:extLst>
              </a:tr>
              <a:tr h="1219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ea typeface="나눔스퀘어" panose="020B0600000101010101"/>
                        </a:rPr>
                        <a:t>전체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ea typeface="나눔스퀘어" panose="020B0600000101010101"/>
                        </a:rPr>
                        <a:t>100</a:t>
                      </a:r>
                      <a:r>
                        <a:rPr lang="ko-KR" altLang="en-US" sz="1000" b="1" dirty="0">
                          <a:ea typeface="나눔스퀘어" panose="020B0600000101010101"/>
                        </a:rPr>
                        <a:t>이상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ea typeface="나눔스퀘어" panose="020B0600000101010101"/>
                        </a:rPr>
                        <a:t>0</a:t>
                      </a:r>
                      <a:endParaRPr lang="ko-KR" altLang="en-US" sz="1000" b="1" dirty="0">
                        <a:ea typeface="나눔스퀘어" panose="020B0600000101010101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ea typeface="나눔스퀘어" panose="020B0600000101010101"/>
                        </a:rPr>
                        <a:t>0</a:t>
                      </a:r>
                      <a:endParaRPr lang="ko-KR" altLang="en-US" sz="1000" b="1" dirty="0">
                        <a:ea typeface="나눔스퀘어" panose="020B0600000101010101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ea typeface="나눔스퀘어" panose="020B0600000101010101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7721811"/>
                  </a:ext>
                </a:extLst>
              </a:tr>
            </a:tbl>
          </a:graphicData>
        </a:graphic>
      </p:graphicFrame>
      <p:sp>
        <p:nvSpPr>
          <p:cNvPr id="43" name="화살표: 아래쪽 42">
            <a:extLst>
              <a:ext uri="{FF2B5EF4-FFF2-40B4-BE49-F238E27FC236}">
                <a16:creationId xmlns:a16="http://schemas.microsoft.com/office/drawing/2014/main" id="{58B8D750-4818-0DB0-E816-6A861201D261}"/>
              </a:ext>
            </a:extLst>
          </p:cNvPr>
          <p:cNvSpPr/>
          <p:nvPr/>
        </p:nvSpPr>
        <p:spPr>
          <a:xfrm>
            <a:off x="7083536" y="4296459"/>
            <a:ext cx="329938" cy="252400"/>
          </a:xfrm>
          <a:prstGeom prst="downArrow">
            <a:avLst/>
          </a:prstGeom>
          <a:solidFill>
            <a:srgbClr val="EC93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86922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25581</TotalTime>
  <Words>1026</Words>
  <Application>Microsoft Office PowerPoint</Application>
  <PresentationFormat>A4 용지(210x297mm)</PresentationFormat>
  <Paragraphs>433</Paragraphs>
  <Slides>18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8" baseType="lpstr">
      <vt:lpstr>나눔고딕</vt:lpstr>
      <vt:lpstr>나눔스퀘어</vt:lpstr>
      <vt:lpstr>나눔스퀘어 Bold</vt:lpstr>
      <vt:lpstr>나눔스퀘어 ExtraBold</vt:lpstr>
      <vt:lpstr>맑은 고딕</vt:lpstr>
      <vt:lpstr>비트로 코어 TTF</vt:lpstr>
      <vt:lpstr>Arial</vt:lpstr>
      <vt:lpstr>Calibri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SHIN</dc:creator>
  <cp:lastModifiedBy>felic</cp:lastModifiedBy>
  <cp:revision>1842</cp:revision>
  <cp:lastPrinted>2022-07-08T13:10:09Z</cp:lastPrinted>
  <dcterms:created xsi:type="dcterms:W3CDTF">2021-09-01T01:02:37Z</dcterms:created>
  <dcterms:modified xsi:type="dcterms:W3CDTF">2024-06-04T04:04:10Z</dcterms:modified>
</cp:coreProperties>
</file>